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40" r:id="rId1"/>
  </p:sldMasterIdLst>
  <p:sldIdLst>
    <p:sldId id="256" r:id="rId2"/>
    <p:sldId id="257" r:id="rId3"/>
    <p:sldId id="258" r:id="rId4"/>
    <p:sldId id="260" r:id="rId5"/>
    <p:sldId id="259" r:id="rId6"/>
    <p:sldId id="261" r:id="rId7"/>
    <p:sldId id="262" r:id="rId8"/>
    <p:sldId id="263"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3" r:id="rId26"/>
    <p:sldId id="281" r:id="rId27"/>
    <p:sldId id="282" r:id="rId28"/>
    <p:sldId id="284" r:id="rId29"/>
    <p:sldId id="285" r:id="rId30"/>
    <p:sldId id="286" r:id="rId31"/>
    <p:sldId id="287" r:id="rId32"/>
    <p:sldId id="288"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885"/>
    <p:restoredTop sz="94659"/>
  </p:normalViewPr>
  <p:slideViewPr>
    <p:cSldViewPr snapToGrid="0" snapToObjects="1">
      <p:cViewPr varScale="1">
        <p:scale>
          <a:sx n="120" d="100"/>
          <a:sy n="120" d="100"/>
        </p:scale>
        <p:origin x="28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2.tiff>
</file>

<file path=ppt/media/image3.tiff>
</file>

<file path=ppt/media/image4.tiff>
</file>

<file path=ppt/media/image5.tiff>
</file>

<file path=ppt/media/image6.tiff>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2069B4B-69DD-2B4A-8482-80FAFE9CAD4D}"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F4122-8234-6B46-A96D-22B5B05DD1B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069B4B-69DD-2B4A-8482-80FAFE9CAD4D}"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069B4B-69DD-2B4A-8482-80FAFE9CAD4D}"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069B4B-69DD-2B4A-8482-80FAFE9CAD4D}"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069B4B-69DD-2B4A-8482-80FAFE9CAD4D}"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F4122-8234-6B46-A96D-22B5B05DD1B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2069B4B-69DD-2B4A-8482-80FAFE9CAD4D}" type="datetimeFigureOut">
              <a:rPr lang="en-US" smtClean="0"/>
              <a:t>9/28/17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2069B4B-69DD-2B4A-8482-80FAFE9CAD4D}" type="datetimeFigureOut">
              <a:rPr lang="en-US" smtClean="0"/>
              <a:t>9/28/17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2069B4B-69DD-2B4A-8482-80FAFE9CAD4D}" type="datetimeFigureOut">
              <a:rPr lang="en-US" smtClean="0"/>
              <a:t>9/28/17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2069B4B-69DD-2B4A-8482-80FAFE9CAD4D}" type="datetimeFigureOut">
              <a:rPr lang="en-US" smtClean="0"/>
              <a:t>9/28/17</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2069B4B-69DD-2B4A-8482-80FAFE9CAD4D}" type="datetimeFigureOut">
              <a:rPr lang="en-US" smtClean="0"/>
              <a:t>9/28/17</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76F4122-8234-6B46-A96D-22B5B05DD1B2}"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accent2"/>
          </a:solid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069B4B-69DD-2B4A-8482-80FAFE9CAD4D}" type="datetimeFigureOut">
              <a:rPr lang="en-US" smtClean="0"/>
              <a:t>9/28/17</a:t>
            </a:fld>
            <a:endParaRPr lang="en-US"/>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2069B4B-69DD-2B4A-8482-80FAFE9CAD4D}" type="datetimeFigureOut">
              <a:rPr lang="en-US" smtClean="0"/>
              <a:t>9/28/17</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76F4122-8234-6B46-A96D-22B5B05DD1B2}"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7452302"/>
      </p:ext>
    </p:extLst>
  </p:cSld>
  <p:clrMap bg1="lt1" tx1="dk1" bg2="lt2" tx2="dk2" accent1="accent1" accent2="accent2" accent3="accent3" accent4="accent4" accent5="accent5" accent6="accent6" hlink="hlink" folHlink="folHlink"/>
  <p:sldLayoutIdLst>
    <p:sldLayoutId id="2147484241" r:id="rId1"/>
    <p:sldLayoutId id="2147484242" r:id="rId2"/>
    <p:sldLayoutId id="2147484243" r:id="rId3"/>
    <p:sldLayoutId id="2147484244" r:id="rId4"/>
    <p:sldLayoutId id="2147484245" r:id="rId5"/>
    <p:sldLayoutId id="2147484246" r:id="rId6"/>
    <p:sldLayoutId id="2147484247" r:id="rId7"/>
    <p:sldLayoutId id="2147484248" r:id="rId8"/>
    <p:sldLayoutId id="2147484249" r:id="rId9"/>
    <p:sldLayoutId id="2147484250" r:id="rId10"/>
    <p:sldLayoutId id="214748425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 Id="rId3" Type="http://schemas.openxmlformats.org/officeDocument/2006/relationships/image" Target="../media/image13.tif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tif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Predicting a Match</a:t>
            </a:r>
            <a:br>
              <a:rPr lang="en-US" dirty="0" smtClean="0"/>
            </a:br>
            <a:r>
              <a:rPr lang="en-US" dirty="0" smtClean="0"/>
              <a:t>For </a:t>
            </a:r>
            <a:r>
              <a:rPr lang="en-US" dirty="0"/>
              <a:t>S</a:t>
            </a:r>
            <a:r>
              <a:rPr lang="en-US" dirty="0" smtClean="0"/>
              <a:t>peed </a:t>
            </a:r>
            <a:r>
              <a:rPr lang="en-US" dirty="0"/>
              <a:t>D</a:t>
            </a:r>
            <a:r>
              <a:rPr lang="en-US" dirty="0" smtClean="0"/>
              <a:t>ating</a:t>
            </a:r>
            <a:endParaRPr lang="en-US" dirty="0"/>
          </a:p>
        </p:txBody>
      </p:sp>
      <p:sp>
        <p:nvSpPr>
          <p:cNvPr id="3" name="Subtitle 2"/>
          <p:cNvSpPr>
            <a:spLocks noGrp="1"/>
          </p:cNvSpPr>
          <p:nvPr>
            <p:ph type="subTitle" idx="1"/>
          </p:nvPr>
        </p:nvSpPr>
        <p:spPr/>
        <p:txBody>
          <a:bodyPr/>
          <a:lstStyle/>
          <a:p>
            <a:r>
              <a:rPr lang="en-US" dirty="0" smtClean="0"/>
              <a:t>Samuel </a:t>
            </a:r>
            <a:r>
              <a:rPr lang="en-US" dirty="0" err="1" smtClean="0"/>
              <a:t>Binenfeld</a:t>
            </a:r>
            <a:endParaRPr lang="en-US" dirty="0"/>
          </a:p>
        </p:txBody>
      </p:sp>
    </p:spTree>
    <p:extLst>
      <p:ext uri="{BB962C8B-B14F-4D97-AF65-F5344CB8AC3E}">
        <p14:creationId xmlns:p14="http://schemas.microsoft.com/office/powerpoint/2010/main" val="89175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Exploration: Age</a:t>
            </a:r>
            <a:endParaRPr lang="en-US" dirty="0"/>
          </a:p>
        </p:txBody>
      </p:sp>
      <p:sp>
        <p:nvSpPr>
          <p:cNvPr id="3" name="Content Placeholder 2"/>
          <p:cNvSpPr>
            <a:spLocks noGrp="1"/>
          </p:cNvSpPr>
          <p:nvPr>
            <p:ph idx="1"/>
          </p:nvPr>
        </p:nvSpPr>
        <p:spPr/>
        <p:txBody>
          <a:bodyPr>
            <a:normAutofit/>
          </a:bodyPr>
          <a:lstStyle/>
          <a:p>
            <a:pPr>
              <a:buFont typeface="Wingdings" charset="2"/>
              <a:buChar char="Ø"/>
            </a:pPr>
            <a:r>
              <a:rPr lang="en-US" sz="2400" dirty="0" smtClean="0"/>
              <a:t>The average age was 26.25</a:t>
            </a:r>
          </a:p>
          <a:p>
            <a:pPr>
              <a:buFont typeface="Wingdings" charset="2"/>
              <a:buChar char="Ø"/>
            </a:pPr>
            <a:r>
              <a:rPr lang="en-US" sz="2400" dirty="0" smtClean="0"/>
              <a:t>The age distribution was slightly skewed to the right</a:t>
            </a:r>
            <a:endParaRPr lang="en-US" sz="2400" dirty="0"/>
          </a:p>
        </p:txBody>
      </p:sp>
      <p:pic>
        <p:nvPicPr>
          <p:cNvPr id="4" name="Picture 3"/>
          <p:cNvPicPr>
            <a:picLocks noChangeAspect="1"/>
          </p:cNvPicPr>
          <p:nvPr/>
        </p:nvPicPr>
        <p:blipFill>
          <a:blip r:embed="rId2"/>
          <a:stretch>
            <a:fillRect/>
          </a:stretch>
        </p:blipFill>
        <p:spPr>
          <a:xfrm>
            <a:off x="2539420" y="2961376"/>
            <a:ext cx="7174120" cy="2693222"/>
          </a:xfrm>
          <a:prstGeom prst="rect">
            <a:avLst/>
          </a:prstGeom>
        </p:spPr>
      </p:pic>
    </p:spTree>
    <p:extLst>
      <p:ext uri="{BB962C8B-B14F-4D97-AF65-F5344CB8AC3E}">
        <p14:creationId xmlns:p14="http://schemas.microsoft.com/office/powerpoint/2010/main" val="414257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Exploration: Age</a:t>
            </a:r>
            <a:endParaRPr lang="en-US" dirty="0"/>
          </a:p>
        </p:txBody>
      </p:sp>
      <p:sp>
        <p:nvSpPr>
          <p:cNvPr id="3" name="Content Placeholder 2"/>
          <p:cNvSpPr>
            <a:spLocks noGrp="1"/>
          </p:cNvSpPr>
          <p:nvPr>
            <p:ph idx="1"/>
          </p:nvPr>
        </p:nvSpPr>
        <p:spPr>
          <a:xfrm>
            <a:off x="1097280" y="1845734"/>
            <a:ext cx="9428953" cy="1211653"/>
          </a:xfrm>
        </p:spPr>
        <p:txBody>
          <a:bodyPr>
            <a:normAutofit/>
          </a:bodyPr>
          <a:lstStyle/>
          <a:p>
            <a:pPr>
              <a:buFont typeface="Wingdings" charset="2"/>
              <a:buChar char="Ø"/>
            </a:pPr>
            <a:r>
              <a:rPr lang="en-US" sz="2400" dirty="0" smtClean="0"/>
              <a:t>Daters preferred to date those who were closer to their own </a:t>
            </a:r>
            <a:r>
              <a:rPr lang="en-US" sz="2400" dirty="0" smtClean="0"/>
              <a:t>age</a:t>
            </a:r>
            <a:endParaRPr lang="en-US" sz="2400" dirty="0" smtClean="0"/>
          </a:p>
          <a:p>
            <a:pPr>
              <a:buFont typeface="Wingdings" charset="2"/>
              <a:buChar char="Ø"/>
            </a:pPr>
            <a:r>
              <a:rPr lang="en-US" sz="2400" dirty="0" smtClean="0"/>
              <a:t>We saw a decrease in match rate as the age gap between daters </a:t>
            </a:r>
            <a:r>
              <a:rPr lang="en-US" sz="2400" dirty="0" smtClean="0"/>
              <a:t>increased</a:t>
            </a:r>
          </a:p>
        </p:txBody>
      </p:sp>
      <p:pic>
        <p:nvPicPr>
          <p:cNvPr id="4" name="Picture 3"/>
          <p:cNvPicPr>
            <a:picLocks noChangeAspect="1"/>
          </p:cNvPicPr>
          <p:nvPr/>
        </p:nvPicPr>
        <p:blipFill>
          <a:blip r:embed="rId2"/>
          <a:stretch>
            <a:fillRect/>
          </a:stretch>
        </p:blipFill>
        <p:spPr>
          <a:xfrm>
            <a:off x="1846442" y="3057387"/>
            <a:ext cx="8560076" cy="2416724"/>
          </a:xfrm>
          <a:prstGeom prst="rect">
            <a:avLst/>
          </a:prstGeom>
        </p:spPr>
      </p:pic>
    </p:spTree>
    <p:extLst>
      <p:ext uri="{BB962C8B-B14F-4D97-AF65-F5344CB8AC3E}">
        <p14:creationId xmlns:p14="http://schemas.microsoft.com/office/powerpoint/2010/main" val="1590278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Exploration: Race</a:t>
            </a:r>
            <a:endParaRPr lang="en-US" dirty="0"/>
          </a:p>
        </p:txBody>
      </p:sp>
      <p:sp>
        <p:nvSpPr>
          <p:cNvPr id="3" name="Content Placeholder 2"/>
          <p:cNvSpPr>
            <a:spLocks noGrp="1"/>
          </p:cNvSpPr>
          <p:nvPr>
            <p:ph sz="half" idx="1"/>
          </p:nvPr>
        </p:nvSpPr>
        <p:spPr/>
        <p:txBody>
          <a:bodyPr/>
          <a:lstStyle/>
          <a:p>
            <a:pPr>
              <a:buFont typeface="Wingdings" charset="2"/>
              <a:buChar char="Ø"/>
            </a:pPr>
            <a:r>
              <a:rPr lang="en-US" dirty="0" smtClean="0"/>
              <a:t>The race distribution was not balanced</a:t>
            </a:r>
            <a:endParaRPr lang="en-US" dirty="0"/>
          </a:p>
          <a:p>
            <a:pPr>
              <a:buFont typeface="Wingdings" charset="2"/>
              <a:buChar char="Ø"/>
            </a:pPr>
            <a:r>
              <a:rPr lang="en-US" dirty="0" smtClean="0"/>
              <a:t>Over half were Caucasian/European</a:t>
            </a:r>
            <a:endParaRPr lang="en-US" dirty="0"/>
          </a:p>
          <a:p>
            <a:pPr>
              <a:buFont typeface="Wingdings" charset="2"/>
              <a:buChar char="Ø"/>
            </a:pPr>
            <a:r>
              <a:rPr lang="en-US" dirty="0" smtClean="0"/>
              <a:t>About one fourth were Asian/Pacific Islander/Asian American</a:t>
            </a:r>
            <a:endParaRPr lang="en-US" dirty="0"/>
          </a:p>
        </p:txBody>
      </p:sp>
      <p:pic>
        <p:nvPicPr>
          <p:cNvPr id="5" name="Content Placeholder 4"/>
          <p:cNvPicPr>
            <a:picLocks noGrp="1" noChangeAspect="1"/>
          </p:cNvPicPr>
          <p:nvPr>
            <p:ph sz="half" idx="2"/>
          </p:nvPr>
        </p:nvPicPr>
        <p:blipFill>
          <a:blip r:embed="rId2"/>
          <a:stretch>
            <a:fillRect/>
          </a:stretch>
        </p:blipFill>
        <p:spPr>
          <a:xfrm>
            <a:off x="6218238" y="2145297"/>
            <a:ext cx="4937125" cy="3424657"/>
          </a:xfrm>
          <a:prstGeom prst="rect">
            <a:avLst/>
          </a:prstGeom>
        </p:spPr>
      </p:pic>
      <p:sp>
        <p:nvSpPr>
          <p:cNvPr id="6" name="Rectangle 5"/>
          <p:cNvSpPr/>
          <p:nvPr/>
        </p:nvSpPr>
        <p:spPr>
          <a:xfrm>
            <a:off x="1579657" y="3689904"/>
            <a:ext cx="4455382" cy="1477328"/>
          </a:xfrm>
          <a:prstGeom prst="rect">
            <a:avLst/>
          </a:prstGeom>
        </p:spPr>
        <p:txBody>
          <a:bodyPr wrap="square">
            <a:spAutoFit/>
          </a:bodyPr>
          <a:lstStyle/>
          <a:p>
            <a:r>
              <a:rPr lang="en-US" dirty="0" smtClean="0">
                <a:effectLst/>
                <a:latin typeface="Helvetica" charset="0"/>
              </a:rPr>
              <a:t>1- African American</a:t>
            </a:r>
          </a:p>
          <a:p>
            <a:r>
              <a:rPr lang="en-US" dirty="0" smtClean="0">
                <a:effectLst/>
                <a:latin typeface="Helvetica" charset="0"/>
              </a:rPr>
              <a:t>2- Caucasian/European</a:t>
            </a:r>
          </a:p>
          <a:p>
            <a:r>
              <a:rPr lang="en-US" dirty="0" smtClean="0">
                <a:effectLst/>
                <a:latin typeface="Helvetica" charset="0"/>
              </a:rPr>
              <a:t>3- Latino/Hispanic</a:t>
            </a:r>
          </a:p>
          <a:p>
            <a:r>
              <a:rPr lang="en-US" dirty="0" smtClean="0">
                <a:effectLst/>
                <a:latin typeface="Helvetica" charset="0"/>
              </a:rPr>
              <a:t>4- Asian/Pacific Islander/Asian-American</a:t>
            </a:r>
          </a:p>
          <a:p>
            <a:r>
              <a:rPr lang="en-US" dirty="0" smtClean="0">
                <a:effectLst/>
                <a:latin typeface="Helvetica" charset="0"/>
              </a:rPr>
              <a:t>5- Other</a:t>
            </a:r>
            <a:endParaRPr lang="en-US" dirty="0">
              <a:effectLst/>
              <a:latin typeface="Helvetica" charset="0"/>
            </a:endParaRPr>
          </a:p>
        </p:txBody>
      </p:sp>
    </p:spTree>
    <p:extLst>
      <p:ext uri="{BB962C8B-B14F-4D97-AF65-F5344CB8AC3E}">
        <p14:creationId xmlns:p14="http://schemas.microsoft.com/office/powerpoint/2010/main" val="1891775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Exploration: </a:t>
            </a:r>
            <a:r>
              <a:rPr lang="en-US" dirty="0" smtClean="0"/>
              <a:t>Same Race</a:t>
            </a:r>
            <a:endParaRPr lang="en-US" dirty="0"/>
          </a:p>
        </p:txBody>
      </p:sp>
      <p:sp>
        <p:nvSpPr>
          <p:cNvPr id="3" name="Content Placeholder 2"/>
          <p:cNvSpPr>
            <a:spLocks noGrp="1"/>
          </p:cNvSpPr>
          <p:nvPr>
            <p:ph idx="1"/>
          </p:nvPr>
        </p:nvSpPr>
        <p:spPr/>
        <p:txBody>
          <a:bodyPr/>
          <a:lstStyle/>
          <a:p>
            <a:pPr>
              <a:buFont typeface="Wingdings" charset="2"/>
              <a:buChar char="Ø"/>
            </a:pPr>
            <a:r>
              <a:rPr lang="en-US" dirty="0" smtClean="0"/>
              <a:t>We looked at match rates where both daters were the same race.</a:t>
            </a:r>
          </a:p>
          <a:p>
            <a:pPr>
              <a:buFont typeface="Wingdings" charset="2"/>
              <a:buChar char="Ø"/>
            </a:pPr>
            <a:r>
              <a:rPr lang="en-US" dirty="0" smtClean="0"/>
              <a:t>We saw that African Americans had the highest match rate increase</a:t>
            </a:r>
            <a:r>
              <a:rPr lang="mr-IN" dirty="0" smtClean="0"/>
              <a:t>–</a:t>
            </a:r>
            <a:r>
              <a:rPr lang="en-US" dirty="0" smtClean="0"/>
              <a:t> However, </a:t>
            </a:r>
            <a:r>
              <a:rPr lang="en-US" dirty="0"/>
              <a:t>there were only 8 dates where both daters were African </a:t>
            </a:r>
            <a:r>
              <a:rPr lang="en-US" dirty="0" smtClean="0"/>
              <a:t>American, and so our sample size was too small.  We would need to get a more racially diverse dataset to confirm this trend.</a:t>
            </a:r>
            <a:endParaRPr lang="en-US" dirty="0"/>
          </a:p>
        </p:txBody>
      </p:sp>
      <p:pic>
        <p:nvPicPr>
          <p:cNvPr id="4" name="Picture 3"/>
          <p:cNvPicPr>
            <a:picLocks noChangeAspect="1"/>
          </p:cNvPicPr>
          <p:nvPr/>
        </p:nvPicPr>
        <p:blipFill>
          <a:blip r:embed="rId2"/>
          <a:stretch>
            <a:fillRect/>
          </a:stretch>
        </p:blipFill>
        <p:spPr>
          <a:xfrm>
            <a:off x="6256848" y="3220277"/>
            <a:ext cx="4701209" cy="2486157"/>
          </a:xfrm>
          <a:prstGeom prst="rect">
            <a:avLst/>
          </a:prstGeom>
        </p:spPr>
      </p:pic>
      <p:sp>
        <p:nvSpPr>
          <p:cNvPr id="5" name="Rectangle 4"/>
          <p:cNvSpPr/>
          <p:nvPr/>
        </p:nvSpPr>
        <p:spPr>
          <a:xfrm>
            <a:off x="1603843" y="3600453"/>
            <a:ext cx="4455382" cy="1477328"/>
          </a:xfrm>
          <a:prstGeom prst="rect">
            <a:avLst/>
          </a:prstGeom>
        </p:spPr>
        <p:txBody>
          <a:bodyPr wrap="square">
            <a:spAutoFit/>
          </a:bodyPr>
          <a:lstStyle/>
          <a:p>
            <a:r>
              <a:rPr lang="en-US" dirty="0" smtClean="0">
                <a:effectLst/>
                <a:latin typeface="Helvetica" charset="0"/>
              </a:rPr>
              <a:t>1- African American</a:t>
            </a:r>
          </a:p>
          <a:p>
            <a:r>
              <a:rPr lang="en-US" dirty="0" smtClean="0">
                <a:effectLst/>
                <a:latin typeface="Helvetica" charset="0"/>
              </a:rPr>
              <a:t>2- Caucasian/European</a:t>
            </a:r>
          </a:p>
          <a:p>
            <a:r>
              <a:rPr lang="en-US" dirty="0" smtClean="0">
                <a:effectLst/>
                <a:latin typeface="Helvetica" charset="0"/>
              </a:rPr>
              <a:t>3- Latino/Hispanic</a:t>
            </a:r>
          </a:p>
          <a:p>
            <a:r>
              <a:rPr lang="en-US" dirty="0" smtClean="0">
                <a:effectLst/>
                <a:latin typeface="Helvetica" charset="0"/>
              </a:rPr>
              <a:t>4- Asian/Pacific Islander/Asian-American</a:t>
            </a:r>
          </a:p>
          <a:p>
            <a:r>
              <a:rPr lang="en-US" dirty="0" smtClean="0">
                <a:effectLst/>
                <a:latin typeface="Helvetica" charset="0"/>
              </a:rPr>
              <a:t>5- Other</a:t>
            </a:r>
            <a:endParaRPr lang="en-US" dirty="0">
              <a:effectLst/>
              <a:latin typeface="Helvetica" charset="0"/>
            </a:endParaRPr>
          </a:p>
        </p:txBody>
      </p:sp>
    </p:spTree>
    <p:extLst>
      <p:ext uri="{BB962C8B-B14F-4D97-AF65-F5344CB8AC3E}">
        <p14:creationId xmlns:p14="http://schemas.microsoft.com/office/powerpoint/2010/main" val="2105449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Exploration: </a:t>
            </a:r>
            <a:r>
              <a:rPr lang="en-US" dirty="0" smtClean="0"/>
              <a:t>Interests</a:t>
            </a:r>
            <a:endParaRPr lang="en-US" dirty="0"/>
          </a:p>
        </p:txBody>
      </p:sp>
      <p:sp>
        <p:nvSpPr>
          <p:cNvPr id="3" name="Content Placeholder 2"/>
          <p:cNvSpPr>
            <a:spLocks noGrp="1"/>
          </p:cNvSpPr>
          <p:nvPr>
            <p:ph idx="1"/>
          </p:nvPr>
        </p:nvSpPr>
        <p:spPr>
          <a:xfrm>
            <a:off x="1097280" y="1845734"/>
            <a:ext cx="9535278" cy="1939457"/>
          </a:xfrm>
        </p:spPr>
        <p:txBody>
          <a:bodyPr>
            <a:normAutofit fontScale="92500"/>
          </a:bodyPr>
          <a:lstStyle/>
          <a:p>
            <a:pPr>
              <a:buFont typeface="Wingdings" charset="2"/>
              <a:buChar char="Ø"/>
            </a:pPr>
            <a:r>
              <a:rPr lang="en-US" dirty="0"/>
              <a:t>Participants were asked to rate their level of interest on a variety of activities such </a:t>
            </a:r>
            <a:r>
              <a:rPr lang="en-US" dirty="0" smtClean="0"/>
              <a:t>as sports</a:t>
            </a:r>
            <a:r>
              <a:rPr lang="en-US" dirty="0"/>
              <a:t>, movies, art, </a:t>
            </a:r>
            <a:r>
              <a:rPr lang="en-US" dirty="0" smtClean="0"/>
              <a:t>etc.</a:t>
            </a:r>
          </a:p>
          <a:p>
            <a:pPr>
              <a:buFont typeface="Wingdings" charset="2"/>
              <a:buChar char="Ø"/>
            </a:pPr>
            <a:r>
              <a:rPr lang="en-US" dirty="0" smtClean="0"/>
              <a:t>To </a:t>
            </a:r>
            <a:r>
              <a:rPr lang="en-US" dirty="0"/>
              <a:t>get </a:t>
            </a:r>
            <a:r>
              <a:rPr lang="en-US" dirty="0" smtClean="0"/>
              <a:t>a look at each interest’s relationship </a:t>
            </a:r>
            <a:r>
              <a:rPr lang="en-US" dirty="0"/>
              <a:t>with match rate, we </a:t>
            </a:r>
            <a:r>
              <a:rPr lang="en-US" dirty="0" smtClean="0"/>
              <a:t>performed </a:t>
            </a:r>
            <a:r>
              <a:rPr lang="en-US" dirty="0"/>
              <a:t>a correlation </a:t>
            </a:r>
            <a:r>
              <a:rPr lang="en-US" dirty="0" smtClean="0"/>
              <a:t>test</a:t>
            </a:r>
          </a:p>
          <a:p>
            <a:pPr>
              <a:buFont typeface="Wingdings" charset="2"/>
              <a:buChar char="Ø"/>
            </a:pPr>
            <a:r>
              <a:rPr lang="en-US" dirty="0" smtClean="0"/>
              <a:t>Those who rated clubbing and yoga highly, had a higher match rate (on average)</a:t>
            </a:r>
          </a:p>
          <a:p>
            <a:pPr>
              <a:buFont typeface="Wingdings" charset="2"/>
              <a:buChar char="Ø"/>
            </a:pPr>
            <a:r>
              <a:rPr lang="en-US" dirty="0" smtClean="0"/>
              <a:t>Those who rated movies and </a:t>
            </a:r>
            <a:r>
              <a:rPr lang="en-US" dirty="0" err="1" smtClean="0"/>
              <a:t>tv</a:t>
            </a:r>
            <a:r>
              <a:rPr lang="en-US" dirty="0" smtClean="0"/>
              <a:t> highly, had a lower match rate (on average)</a:t>
            </a:r>
            <a:endParaRPr lang="en-US" dirty="0"/>
          </a:p>
        </p:txBody>
      </p:sp>
      <p:pic>
        <p:nvPicPr>
          <p:cNvPr id="6" name="Picture 5"/>
          <p:cNvPicPr>
            <a:picLocks noChangeAspect="1"/>
          </p:cNvPicPr>
          <p:nvPr/>
        </p:nvPicPr>
        <p:blipFill>
          <a:blip r:embed="rId2"/>
          <a:stretch>
            <a:fillRect/>
          </a:stretch>
        </p:blipFill>
        <p:spPr>
          <a:xfrm>
            <a:off x="2370598" y="3893565"/>
            <a:ext cx="6988642" cy="2074612"/>
          </a:xfrm>
          <a:prstGeom prst="rect">
            <a:avLst/>
          </a:prstGeom>
        </p:spPr>
      </p:pic>
    </p:spTree>
    <p:extLst>
      <p:ext uri="{BB962C8B-B14F-4D97-AF65-F5344CB8AC3E}">
        <p14:creationId xmlns:p14="http://schemas.microsoft.com/office/powerpoint/2010/main" val="590376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Exploration: Interests</a:t>
            </a:r>
          </a:p>
        </p:txBody>
      </p:sp>
      <p:sp>
        <p:nvSpPr>
          <p:cNvPr id="3" name="Content Placeholder 2"/>
          <p:cNvSpPr>
            <a:spLocks noGrp="1"/>
          </p:cNvSpPr>
          <p:nvPr>
            <p:ph idx="1"/>
          </p:nvPr>
        </p:nvSpPr>
        <p:spPr>
          <a:xfrm>
            <a:off x="1097281" y="1845734"/>
            <a:ext cx="9726664" cy="1966607"/>
          </a:xfrm>
        </p:spPr>
        <p:txBody>
          <a:bodyPr>
            <a:normAutofit fontScale="92500"/>
          </a:bodyPr>
          <a:lstStyle/>
          <a:p>
            <a:pPr>
              <a:buFont typeface="Wingdings" charset="2"/>
              <a:buChar char="Ø"/>
            </a:pPr>
            <a:r>
              <a:rPr lang="en-US" dirty="0" smtClean="0"/>
              <a:t>We engineered a new variable that was a combination of both participants’ interest rating</a:t>
            </a:r>
          </a:p>
          <a:p>
            <a:pPr>
              <a:buFont typeface="Wingdings" charset="2"/>
              <a:buChar char="Ø"/>
            </a:pPr>
            <a:r>
              <a:rPr lang="en-US" dirty="0" smtClean="0"/>
              <a:t>We found that for some of the variables, match rate was higher when the combined interest variable was high</a:t>
            </a:r>
          </a:p>
          <a:p>
            <a:pPr>
              <a:buFont typeface="Wingdings" charset="2"/>
              <a:buChar char="Ø"/>
            </a:pPr>
            <a:r>
              <a:rPr lang="en-US" dirty="0" smtClean="0"/>
              <a:t>This makes sense, if we reason that people with shared interests are more likely to be a match</a:t>
            </a:r>
          </a:p>
          <a:p>
            <a:pPr>
              <a:buFont typeface="Wingdings" charset="2"/>
              <a:buChar char="Ø"/>
            </a:pPr>
            <a:r>
              <a:rPr lang="en-US" dirty="0" smtClean="0"/>
              <a:t>Here is an example with our combined interest variable for clubbing, labeled </a:t>
            </a:r>
            <a:r>
              <a:rPr lang="en-US" i="1" dirty="0" err="1" smtClean="0"/>
              <a:t>clubbing_com</a:t>
            </a:r>
            <a:endParaRPr lang="en-US" i="1" dirty="0" smtClean="0"/>
          </a:p>
        </p:txBody>
      </p:sp>
      <p:pic>
        <p:nvPicPr>
          <p:cNvPr id="4" name="Picture 3"/>
          <p:cNvPicPr>
            <a:picLocks noChangeAspect="1"/>
          </p:cNvPicPr>
          <p:nvPr/>
        </p:nvPicPr>
        <p:blipFill>
          <a:blip r:embed="rId2"/>
          <a:stretch>
            <a:fillRect/>
          </a:stretch>
        </p:blipFill>
        <p:spPr>
          <a:xfrm>
            <a:off x="4104277" y="3920715"/>
            <a:ext cx="3712671" cy="2207534"/>
          </a:xfrm>
          <a:prstGeom prst="rect">
            <a:avLst/>
          </a:prstGeom>
        </p:spPr>
      </p:pic>
    </p:spTree>
    <p:extLst>
      <p:ext uri="{BB962C8B-B14F-4D97-AF65-F5344CB8AC3E}">
        <p14:creationId xmlns:p14="http://schemas.microsoft.com/office/powerpoint/2010/main" val="640470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Exploration: </a:t>
            </a:r>
            <a:r>
              <a:rPr lang="en-US" dirty="0" smtClean="0"/>
              <a:t/>
            </a:r>
            <a:br>
              <a:rPr lang="en-US" dirty="0" smtClean="0"/>
            </a:br>
            <a:r>
              <a:rPr lang="en-US" dirty="0" smtClean="0"/>
              <a:t>Desires and Preferences</a:t>
            </a:r>
            <a:endParaRPr lang="en-US" dirty="0"/>
          </a:p>
        </p:txBody>
      </p:sp>
      <p:sp>
        <p:nvSpPr>
          <p:cNvPr id="3" name="Content Placeholder 2"/>
          <p:cNvSpPr>
            <a:spLocks noGrp="1"/>
          </p:cNvSpPr>
          <p:nvPr>
            <p:ph idx="1"/>
          </p:nvPr>
        </p:nvSpPr>
        <p:spPr>
          <a:xfrm>
            <a:off x="1097280" y="1845734"/>
            <a:ext cx="9726664" cy="2098945"/>
          </a:xfrm>
        </p:spPr>
        <p:txBody>
          <a:bodyPr>
            <a:normAutofit fontScale="92500" lnSpcReduction="10000"/>
          </a:bodyPr>
          <a:lstStyle/>
          <a:p>
            <a:pPr>
              <a:buFont typeface="Wingdings" charset="2"/>
              <a:buChar char="Ø"/>
            </a:pPr>
            <a:r>
              <a:rPr lang="en-US" i="1" dirty="0"/>
              <a:t>Desires</a:t>
            </a:r>
            <a:r>
              <a:rPr lang="en-US" dirty="0"/>
              <a:t> were ratings of attributes in response to the question “what do you look for in </a:t>
            </a:r>
            <a:r>
              <a:rPr lang="en-US" dirty="0" smtClean="0"/>
              <a:t>a date?”</a:t>
            </a:r>
          </a:p>
          <a:p>
            <a:pPr>
              <a:buFont typeface="Wingdings" charset="2"/>
              <a:buChar char="Ø"/>
            </a:pPr>
            <a:r>
              <a:rPr lang="en-US" i="1" dirty="0" smtClean="0"/>
              <a:t>Preferences</a:t>
            </a:r>
            <a:r>
              <a:rPr lang="en-US" dirty="0" smtClean="0"/>
              <a:t> </a:t>
            </a:r>
            <a:r>
              <a:rPr lang="en-US" dirty="0"/>
              <a:t>were ratings of a diverse, mixed-bag of </a:t>
            </a:r>
            <a:r>
              <a:rPr lang="en-US" dirty="0" smtClean="0"/>
              <a:t>questions</a:t>
            </a:r>
          </a:p>
          <a:p>
            <a:pPr>
              <a:buFont typeface="Wingdings" charset="2"/>
              <a:buChar char="Ø"/>
            </a:pPr>
            <a:r>
              <a:rPr lang="en-US" dirty="0" smtClean="0"/>
              <a:t>We </a:t>
            </a:r>
            <a:r>
              <a:rPr lang="en-US" dirty="0"/>
              <a:t>perform correlation tests to see the relationship between each variable and </a:t>
            </a:r>
            <a:r>
              <a:rPr lang="en-US" dirty="0" smtClean="0"/>
              <a:t>match</a:t>
            </a:r>
          </a:p>
          <a:p>
            <a:pPr>
              <a:buFont typeface="Wingdings" charset="2"/>
              <a:buChar char="Ø"/>
            </a:pPr>
            <a:r>
              <a:rPr lang="en-US" dirty="0" smtClean="0"/>
              <a:t>Those who desired their partner to be fun, had a higher match rate (on average)</a:t>
            </a:r>
          </a:p>
          <a:p>
            <a:pPr>
              <a:buFont typeface="Wingdings" charset="2"/>
              <a:buChar char="Ø"/>
            </a:pPr>
            <a:r>
              <a:rPr lang="en-US" dirty="0" smtClean="0"/>
              <a:t>Those who preferred going out and dating, also had a higher match rate (on average)</a:t>
            </a:r>
            <a:endParaRPr lang="en-US" dirty="0"/>
          </a:p>
        </p:txBody>
      </p:sp>
      <p:pic>
        <p:nvPicPr>
          <p:cNvPr id="4" name="Picture 3"/>
          <p:cNvPicPr>
            <a:picLocks noChangeAspect="1"/>
          </p:cNvPicPr>
          <p:nvPr/>
        </p:nvPicPr>
        <p:blipFill>
          <a:blip r:embed="rId2"/>
          <a:stretch>
            <a:fillRect/>
          </a:stretch>
        </p:blipFill>
        <p:spPr>
          <a:xfrm>
            <a:off x="2566500" y="4053053"/>
            <a:ext cx="6788223" cy="2042327"/>
          </a:xfrm>
          <a:prstGeom prst="rect">
            <a:avLst/>
          </a:prstGeom>
        </p:spPr>
      </p:pic>
      <p:sp>
        <p:nvSpPr>
          <p:cNvPr id="5" name="TextBox 4"/>
          <p:cNvSpPr txBox="1"/>
          <p:nvPr/>
        </p:nvSpPr>
        <p:spPr>
          <a:xfrm>
            <a:off x="158998" y="4886779"/>
            <a:ext cx="2252870" cy="523220"/>
          </a:xfrm>
          <a:prstGeom prst="rect">
            <a:avLst/>
          </a:prstGeom>
          <a:noFill/>
        </p:spPr>
        <p:txBody>
          <a:bodyPr wrap="square" rtlCol="0">
            <a:spAutoFit/>
          </a:bodyPr>
          <a:lstStyle/>
          <a:p>
            <a:r>
              <a:rPr lang="en-US" sz="1400" dirty="0" smtClean="0"/>
              <a:t>*See Appendix 1 for full list of the variables’ definitions</a:t>
            </a:r>
            <a:endParaRPr lang="en-US" sz="1400" dirty="0"/>
          </a:p>
        </p:txBody>
      </p:sp>
    </p:spTree>
    <p:extLst>
      <p:ext uri="{BB962C8B-B14F-4D97-AF65-F5344CB8AC3E}">
        <p14:creationId xmlns:p14="http://schemas.microsoft.com/office/powerpoint/2010/main" val="1527735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a:t>
            </a:r>
            <a:endParaRPr lang="en-US" dirty="0"/>
          </a:p>
        </p:txBody>
      </p:sp>
      <p:sp>
        <p:nvSpPr>
          <p:cNvPr id="3" name="Content Placeholder 2"/>
          <p:cNvSpPr>
            <a:spLocks noGrp="1"/>
          </p:cNvSpPr>
          <p:nvPr>
            <p:ph idx="1"/>
          </p:nvPr>
        </p:nvSpPr>
        <p:spPr/>
        <p:txBody>
          <a:bodyPr/>
          <a:lstStyle/>
          <a:p>
            <a:r>
              <a:rPr lang="en-US" dirty="0" smtClean="0"/>
              <a:t>For modeling, we go through the following steps</a:t>
            </a:r>
            <a:endParaRPr lang="en-US" dirty="0"/>
          </a:p>
          <a:p>
            <a:pPr>
              <a:buFont typeface="Wingdings" charset="2"/>
              <a:buChar char="Ø"/>
            </a:pPr>
            <a:r>
              <a:rPr lang="en-US" dirty="0" smtClean="0"/>
              <a:t>Recap all of our engineered features</a:t>
            </a:r>
          </a:p>
          <a:p>
            <a:pPr>
              <a:buFont typeface="Wingdings" charset="2"/>
              <a:buChar char="Ø"/>
            </a:pPr>
            <a:r>
              <a:rPr lang="en-US" dirty="0" smtClean="0"/>
              <a:t>Pre-process the data</a:t>
            </a:r>
          </a:p>
          <a:p>
            <a:pPr>
              <a:buFont typeface="Wingdings" charset="2"/>
              <a:buChar char="Ø"/>
            </a:pPr>
            <a:r>
              <a:rPr lang="en-US" dirty="0" smtClean="0"/>
              <a:t>Model the data</a:t>
            </a:r>
          </a:p>
          <a:p>
            <a:pPr>
              <a:buFont typeface="Wingdings" charset="2"/>
              <a:buChar char="Ø"/>
            </a:pPr>
            <a:r>
              <a:rPr lang="en-US" dirty="0" smtClean="0"/>
              <a:t>Perform feature selection and re-model the data</a:t>
            </a:r>
          </a:p>
          <a:p>
            <a:pPr>
              <a:buFont typeface="Wingdings" charset="2"/>
              <a:buChar char="Ø"/>
            </a:pPr>
            <a:r>
              <a:rPr lang="en-US" dirty="0" smtClean="0"/>
              <a:t>Tune our models’ parameters</a:t>
            </a:r>
          </a:p>
          <a:p>
            <a:pPr>
              <a:buFont typeface="Wingdings" charset="2"/>
              <a:buChar char="Ø"/>
            </a:pPr>
            <a:endParaRPr lang="en-US" dirty="0"/>
          </a:p>
        </p:txBody>
      </p:sp>
    </p:spTree>
    <p:extLst>
      <p:ext uri="{BB962C8B-B14F-4D97-AF65-F5344CB8AC3E}">
        <p14:creationId xmlns:p14="http://schemas.microsoft.com/office/powerpoint/2010/main" val="1603971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Feature Engineering</a:t>
            </a:r>
            <a:endParaRPr lang="en-US" dirty="0"/>
          </a:p>
        </p:txBody>
      </p:sp>
      <p:sp>
        <p:nvSpPr>
          <p:cNvPr id="3" name="Content Placeholder 2"/>
          <p:cNvSpPr>
            <a:spLocks noGrp="1"/>
          </p:cNvSpPr>
          <p:nvPr>
            <p:ph idx="1"/>
          </p:nvPr>
        </p:nvSpPr>
        <p:spPr/>
        <p:txBody>
          <a:bodyPr/>
          <a:lstStyle/>
          <a:p>
            <a:r>
              <a:rPr lang="en-US" dirty="0" smtClean="0"/>
              <a:t>The following is a list of the steps taken for feature engineering:</a:t>
            </a:r>
          </a:p>
          <a:p>
            <a:pPr>
              <a:buFont typeface="Wingdings" charset="2"/>
              <a:buChar char="Ø"/>
            </a:pPr>
            <a:r>
              <a:rPr lang="en-US" dirty="0" smtClean="0"/>
              <a:t>Create </a:t>
            </a:r>
            <a:r>
              <a:rPr lang="en-US" dirty="0"/>
              <a:t>interaction terms (primary rating * partner rating) for all variables in the </a:t>
            </a:r>
            <a:r>
              <a:rPr lang="en-US" dirty="0" smtClean="0"/>
              <a:t>interests, desires</a:t>
            </a:r>
            <a:r>
              <a:rPr lang="en-US" dirty="0"/>
              <a:t>, and preferences </a:t>
            </a:r>
            <a:r>
              <a:rPr lang="en-US" dirty="0" smtClean="0"/>
              <a:t>categories</a:t>
            </a:r>
            <a:endParaRPr lang="en-US" dirty="0"/>
          </a:p>
          <a:p>
            <a:pPr>
              <a:buFont typeface="Wingdings" charset="2"/>
              <a:buChar char="Ø"/>
            </a:pPr>
            <a:r>
              <a:rPr lang="en-US" dirty="0" smtClean="0"/>
              <a:t>Create </a:t>
            </a:r>
            <a:r>
              <a:rPr lang="en-US" dirty="0"/>
              <a:t>age difference variable (male age – female age)</a:t>
            </a:r>
          </a:p>
          <a:p>
            <a:pPr>
              <a:buFont typeface="Wingdings" charset="2"/>
              <a:buChar char="Ø"/>
            </a:pPr>
            <a:r>
              <a:rPr lang="en-US" dirty="0" smtClean="0"/>
              <a:t>Create </a:t>
            </a:r>
            <a:r>
              <a:rPr lang="en-US" dirty="0"/>
              <a:t>age group variable that separates age into bins of [18-24, 25-30, 31-42]</a:t>
            </a:r>
          </a:p>
          <a:p>
            <a:pPr>
              <a:buFont typeface="Wingdings" charset="2"/>
              <a:buChar char="Ø"/>
            </a:pPr>
            <a:r>
              <a:rPr lang="en-US" dirty="0" smtClean="0"/>
              <a:t>Create </a:t>
            </a:r>
            <a:r>
              <a:rPr lang="en-US" dirty="0"/>
              <a:t>combined age variable (primary age + partner age)</a:t>
            </a:r>
          </a:p>
          <a:p>
            <a:pPr>
              <a:buFont typeface="Wingdings" charset="2"/>
              <a:buChar char="Ø"/>
            </a:pPr>
            <a:r>
              <a:rPr lang="en-US" dirty="0" smtClean="0"/>
              <a:t>Create </a:t>
            </a:r>
            <a:r>
              <a:rPr lang="en-US" dirty="0"/>
              <a:t>category variable that contains both the male and female’s race</a:t>
            </a:r>
          </a:p>
          <a:p>
            <a:pPr>
              <a:buFont typeface="Wingdings" charset="2"/>
              <a:buChar char="Ø"/>
            </a:pPr>
            <a:endParaRPr lang="en-US" dirty="0"/>
          </a:p>
        </p:txBody>
      </p:sp>
    </p:spTree>
    <p:extLst>
      <p:ext uri="{BB962C8B-B14F-4D97-AF65-F5344CB8AC3E}">
        <p14:creationId xmlns:p14="http://schemas.microsoft.com/office/powerpoint/2010/main" val="181134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Data Pre-Processing</a:t>
            </a:r>
            <a:endParaRPr lang="en-US" dirty="0"/>
          </a:p>
        </p:txBody>
      </p:sp>
      <p:sp>
        <p:nvSpPr>
          <p:cNvPr id="3" name="Content Placeholder 2"/>
          <p:cNvSpPr>
            <a:spLocks noGrp="1"/>
          </p:cNvSpPr>
          <p:nvPr>
            <p:ph idx="1"/>
          </p:nvPr>
        </p:nvSpPr>
        <p:spPr/>
        <p:txBody>
          <a:bodyPr/>
          <a:lstStyle/>
          <a:p>
            <a:r>
              <a:rPr lang="en-US" dirty="0" smtClean="0"/>
              <a:t>We split the dataset into two parts, X and y.</a:t>
            </a:r>
          </a:p>
          <a:p>
            <a:endParaRPr lang="en-US" dirty="0"/>
          </a:p>
          <a:p>
            <a:pPr>
              <a:buFont typeface="Wingdings" charset="2"/>
              <a:buChar char="Ø"/>
            </a:pPr>
            <a:r>
              <a:rPr lang="en-US" b="1" dirty="0" smtClean="0"/>
              <a:t>X- </a:t>
            </a:r>
            <a:r>
              <a:rPr lang="en-US" dirty="0" smtClean="0"/>
              <a:t>all variables except for </a:t>
            </a:r>
            <a:r>
              <a:rPr lang="en-US" i="1" dirty="0" err="1" smtClean="0"/>
              <a:t>dec</a:t>
            </a:r>
            <a:r>
              <a:rPr lang="en-US" dirty="0" smtClean="0"/>
              <a:t>,</a:t>
            </a:r>
            <a:r>
              <a:rPr lang="en-US" i="1" dirty="0" smtClean="0"/>
              <a:t> </a:t>
            </a:r>
            <a:r>
              <a:rPr lang="en-US" i="1" dirty="0" err="1" smtClean="0"/>
              <a:t>dec_o</a:t>
            </a:r>
            <a:r>
              <a:rPr lang="en-US" dirty="0" smtClean="0"/>
              <a:t>,</a:t>
            </a:r>
            <a:r>
              <a:rPr lang="en-US" i="1" dirty="0" smtClean="0"/>
              <a:t> </a:t>
            </a:r>
            <a:r>
              <a:rPr lang="en-US" dirty="0" smtClean="0"/>
              <a:t>and </a:t>
            </a:r>
            <a:r>
              <a:rPr lang="en-US" i="1" dirty="0" smtClean="0"/>
              <a:t>match</a:t>
            </a:r>
            <a:endParaRPr lang="en-US" b="1" dirty="0" smtClean="0"/>
          </a:p>
          <a:p>
            <a:pPr>
              <a:buFont typeface="Wingdings" charset="2"/>
              <a:buChar char="Ø"/>
            </a:pPr>
            <a:r>
              <a:rPr lang="en-US" b="1" dirty="0"/>
              <a:t>y</a:t>
            </a:r>
            <a:r>
              <a:rPr lang="en-US" b="1" dirty="0" smtClean="0"/>
              <a:t>- </a:t>
            </a:r>
            <a:r>
              <a:rPr lang="en-US" i="1" dirty="0" smtClean="0"/>
              <a:t>match</a:t>
            </a:r>
            <a:endParaRPr lang="en-US" i="1" dirty="0"/>
          </a:p>
          <a:p>
            <a:pPr>
              <a:buFont typeface="Wingdings" charset="2"/>
              <a:buChar char="Ø"/>
            </a:pPr>
            <a:endParaRPr lang="en-US" b="1" i="1" dirty="0" smtClean="0"/>
          </a:p>
          <a:p>
            <a:r>
              <a:rPr lang="en-US" dirty="0" smtClean="0"/>
              <a:t>We then split each of these up into training and testing sets.  Our training set uses 75% of the data and our test set is the remaining 25%.</a:t>
            </a:r>
          </a:p>
        </p:txBody>
      </p:sp>
    </p:spTree>
    <p:extLst>
      <p:ext uri="{BB962C8B-B14F-4D97-AF65-F5344CB8AC3E}">
        <p14:creationId xmlns:p14="http://schemas.microsoft.com/office/powerpoint/2010/main" val="2118778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Contents</a:t>
            </a:r>
            <a:endParaRPr lang="en-US" dirty="0"/>
          </a:p>
        </p:txBody>
      </p:sp>
      <p:sp>
        <p:nvSpPr>
          <p:cNvPr id="3" name="Content Placeholder 2"/>
          <p:cNvSpPr>
            <a:spLocks noGrp="1"/>
          </p:cNvSpPr>
          <p:nvPr>
            <p:ph idx="1"/>
          </p:nvPr>
        </p:nvSpPr>
        <p:spPr/>
        <p:txBody>
          <a:bodyPr>
            <a:normAutofit/>
          </a:bodyPr>
          <a:lstStyle/>
          <a:p>
            <a:pPr>
              <a:buFont typeface="Wingdings" charset="2"/>
              <a:buChar char="Ø"/>
            </a:pPr>
            <a:r>
              <a:rPr lang="en-US" sz="2800" dirty="0" smtClean="0"/>
              <a:t>Introduction</a:t>
            </a:r>
          </a:p>
          <a:p>
            <a:pPr>
              <a:buFont typeface="Wingdings" charset="2"/>
              <a:buChar char="Ø"/>
            </a:pPr>
            <a:r>
              <a:rPr lang="en-US" sz="2800" dirty="0" smtClean="0"/>
              <a:t>Data Cleaning</a:t>
            </a:r>
          </a:p>
          <a:p>
            <a:pPr>
              <a:buFont typeface="Wingdings" charset="2"/>
              <a:buChar char="Ø"/>
            </a:pPr>
            <a:r>
              <a:rPr lang="en-US" sz="2800" dirty="0" smtClean="0"/>
              <a:t>Data Exploration</a:t>
            </a:r>
          </a:p>
          <a:p>
            <a:pPr>
              <a:buFont typeface="Wingdings" charset="2"/>
              <a:buChar char="Ø"/>
            </a:pPr>
            <a:r>
              <a:rPr lang="en-US" sz="2800" dirty="0" smtClean="0"/>
              <a:t>Modeling</a:t>
            </a:r>
          </a:p>
          <a:p>
            <a:pPr>
              <a:buFont typeface="Wingdings" charset="2"/>
              <a:buChar char="Ø"/>
            </a:pPr>
            <a:r>
              <a:rPr lang="en-US" sz="2800" dirty="0" smtClean="0"/>
              <a:t>Conclusions</a:t>
            </a:r>
            <a:endParaRPr lang="en-US" sz="2800" dirty="0"/>
          </a:p>
        </p:txBody>
      </p:sp>
    </p:spTree>
    <p:extLst>
      <p:ext uri="{BB962C8B-B14F-4D97-AF65-F5344CB8AC3E}">
        <p14:creationId xmlns:p14="http://schemas.microsoft.com/office/powerpoint/2010/main" val="1298362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First Try</a:t>
            </a:r>
            <a:endParaRPr lang="en-US" dirty="0"/>
          </a:p>
        </p:txBody>
      </p:sp>
      <p:sp>
        <p:nvSpPr>
          <p:cNvPr id="3" name="Content Placeholder 2"/>
          <p:cNvSpPr>
            <a:spLocks noGrp="1"/>
          </p:cNvSpPr>
          <p:nvPr>
            <p:ph idx="1"/>
          </p:nvPr>
        </p:nvSpPr>
        <p:spPr>
          <a:xfrm>
            <a:off x="1097280" y="1845734"/>
            <a:ext cx="9790460" cy="1615440"/>
          </a:xfrm>
        </p:spPr>
        <p:txBody>
          <a:bodyPr>
            <a:normAutofit fontScale="92500"/>
          </a:bodyPr>
          <a:lstStyle/>
          <a:p>
            <a:pPr>
              <a:buFont typeface="Wingdings" charset="2"/>
              <a:buChar char="Ø"/>
            </a:pPr>
            <a:r>
              <a:rPr lang="en-US" dirty="0" smtClean="0"/>
              <a:t>We use four different supervised learning algorithms in modeling our data</a:t>
            </a:r>
          </a:p>
          <a:p>
            <a:pPr>
              <a:buFont typeface="Wingdings" charset="2"/>
              <a:buChar char="Ø"/>
            </a:pPr>
            <a:r>
              <a:rPr lang="en-US" dirty="0" smtClean="0"/>
              <a:t>Since the overall match rate, is 16.62%, a model that predicts “no match” for every date, would be 83.38% accurate.  This means we want our models to strive for higher than this.</a:t>
            </a:r>
          </a:p>
          <a:p>
            <a:pPr>
              <a:buFont typeface="Wingdings" charset="2"/>
              <a:buChar char="Ø"/>
            </a:pPr>
            <a:r>
              <a:rPr lang="en-US" dirty="0" smtClean="0"/>
              <a:t>Our first run is a disappointment, as even our highest test accuracy score barely beats 83.38%.</a:t>
            </a:r>
          </a:p>
          <a:p>
            <a:pPr>
              <a:buFont typeface="Wingdings" charset="2"/>
              <a:buChar char="Ø"/>
            </a:pP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244635283"/>
              </p:ext>
            </p:extLst>
          </p:nvPr>
        </p:nvGraphicFramePr>
        <p:xfrm>
          <a:off x="2116158" y="3564508"/>
          <a:ext cx="7752704" cy="2249960"/>
        </p:xfrm>
        <a:graphic>
          <a:graphicData uri="http://schemas.openxmlformats.org/drawingml/2006/table">
            <a:tbl>
              <a:tblPr firstRow="1" firstCol="1" bandRow="1"/>
              <a:tblGrid>
                <a:gridCol w="1768380"/>
                <a:gridCol w="998079"/>
                <a:gridCol w="997249"/>
                <a:gridCol w="997249"/>
                <a:gridCol w="997249"/>
                <a:gridCol w="997249"/>
                <a:gridCol w="997249"/>
              </a:tblGrid>
              <a:tr h="590190">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Model</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dirty="0">
                          <a:solidFill>
                            <a:srgbClr val="FFFFFF"/>
                          </a:solidFill>
                          <a:effectLst/>
                          <a:latin typeface="Calibri" charset="0"/>
                          <a:ea typeface="Calibri" charset="0"/>
                          <a:cs typeface="Times New Roman" charset="0"/>
                        </a:rPr>
                        <a:t>Train Accuracy</a:t>
                      </a:r>
                      <a:endParaRPr lang="en-US" sz="1600" dirty="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Test Accuracy</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Precision</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dirty="0">
                          <a:solidFill>
                            <a:srgbClr val="FFFFFF"/>
                          </a:solidFill>
                          <a:effectLst/>
                          <a:latin typeface="Calibri" charset="0"/>
                          <a:ea typeface="Calibri" charset="0"/>
                          <a:cs typeface="Times New Roman" charset="0"/>
                        </a:rPr>
                        <a:t>Recall</a:t>
                      </a:r>
                      <a:endParaRPr lang="en-US" sz="1600" dirty="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ROC AUC</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 AUC</a:t>
                      </a:r>
                      <a:endParaRPr lang="en-US" sz="1600">
                        <a:effectLst/>
                        <a:latin typeface="Calibri" charset="0"/>
                        <a:ea typeface="Calibri" charset="0"/>
                        <a:cs typeface="Times New Roman" charset="0"/>
                      </a:endParaRPr>
                    </a:p>
                  </a:txBody>
                  <a:tcPr marL="68580" marR="68580" marT="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r>
              <a:tr h="29216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Random Forest</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98.47%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84.03%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74.51%</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10.98%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75.32%</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47.60%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9346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Logistic Regression</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83.69%</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82.74%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40.00%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0.58%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63.44%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29.22%</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29216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SVC</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82.79%</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93.54%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88.45%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9346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Gradient Boosting</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85.95%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84.13%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93.55%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8.38%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77.17%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47.58%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bl>
          </a:graphicData>
        </a:graphic>
      </p:graphicFrame>
    </p:spTree>
    <p:extLst>
      <p:ext uri="{BB962C8B-B14F-4D97-AF65-F5344CB8AC3E}">
        <p14:creationId xmlns:p14="http://schemas.microsoft.com/office/powerpoint/2010/main" val="1609610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Feature Selection</a:t>
            </a:r>
            <a:endParaRPr lang="en-US" dirty="0"/>
          </a:p>
        </p:txBody>
      </p:sp>
      <p:sp>
        <p:nvSpPr>
          <p:cNvPr id="3" name="Content Placeholder 2"/>
          <p:cNvSpPr>
            <a:spLocks noGrp="1"/>
          </p:cNvSpPr>
          <p:nvPr>
            <p:ph idx="1"/>
          </p:nvPr>
        </p:nvSpPr>
        <p:spPr>
          <a:xfrm>
            <a:off x="1097280" y="1845734"/>
            <a:ext cx="4932459" cy="4023360"/>
          </a:xfrm>
        </p:spPr>
        <p:txBody>
          <a:bodyPr/>
          <a:lstStyle/>
          <a:p>
            <a:pPr>
              <a:buFont typeface="Wingdings" charset="2"/>
              <a:buChar char="Ø"/>
            </a:pPr>
            <a:r>
              <a:rPr lang="en-US" dirty="0" smtClean="0"/>
              <a:t>Using the feature importance attribute in our Random Forest model, we take a look to see which features are performing well</a:t>
            </a:r>
          </a:p>
          <a:p>
            <a:pPr>
              <a:buFont typeface="Wingdings" charset="2"/>
              <a:buChar char="Ø"/>
            </a:pPr>
            <a:endParaRPr lang="en-US" dirty="0" smtClean="0"/>
          </a:p>
          <a:p>
            <a:pPr>
              <a:buFont typeface="Wingdings" charset="2"/>
              <a:buChar char="Ø"/>
            </a:pPr>
            <a:r>
              <a:rPr lang="en-US" dirty="0" smtClean="0"/>
              <a:t>We see that many of the top-performing features are our combined interest variables that we created</a:t>
            </a:r>
          </a:p>
          <a:p>
            <a:pPr>
              <a:buFont typeface="Wingdings" charset="2"/>
              <a:buChar char="Ø"/>
            </a:pPr>
            <a:endParaRPr lang="en-US" dirty="0" smtClean="0"/>
          </a:p>
          <a:p>
            <a:pPr>
              <a:buFont typeface="Wingdings" charset="2"/>
              <a:buChar char="Ø"/>
            </a:pPr>
            <a:r>
              <a:rPr lang="en-US" dirty="0" smtClean="0"/>
              <a:t>We will reduce the amount of features in </a:t>
            </a:r>
            <a:r>
              <a:rPr lang="en-US" i="1" dirty="0" smtClean="0"/>
              <a:t>X</a:t>
            </a:r>
            <a:r>
              <a:rPr lang="en-US" dirty="0"/>
              <a:t> </a:t>
            </a:r>
            <a:r>
              <a:rPr lang="en-US" dirty="0" smtClean="0"/>
              <a:t>to only the combined interest variables, and re-model the data</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839968775"/>
              </p:ext>
            </p:extLst>
          </p:nvPr>
        </p:nvGraphicFramePr>
        <p:xfrm>
          <a:off x="7076661" y="1845734"/>
          <a:ext cx="3896139" cy="4023360"/>
        </p:xfrm>
        <a:graphic>
          <a:graphicData uri="http://schemas.openxmlformats.org/drawingml/2006/table">
            <a:tbl>
              <a:tblPr firstRow="1" bandRow="1"/>
              <a:tblGrid>
                <a:gridCol w="2197568"/>
                <a:gridCol w="1698571"/>
              </a:tblGrid>
              <a:tr h="333379">
                <a:tc>
                  <a:txBody>
                    <a:bodyPr/>
                    <a:lstStyle/>
                    <a:p>
                      <a:pPr marL="0" marR="0" algn="ctr">
                        <a:lnSpc>
                          <a:spcPct val="150000"/>
                        </a:lnSpc>
                        <a:spcBef>
                          <a:spcPts val="0"/>
                        </a:spcBef>
                        <a:spcAft>
                          <a:spcPts val="0"/>
                        </a:spcAft>
                      </a:pPr>
                      <a:r>
                        <a:rPr lang="en-US" sz="1600">
                          <a:solidFill>
                            <a:srgbClr val="FFFFFF"/>
                          </a:solidFill>
                          <a:effectLst/>
                          <a:latin typeface="Calibri" charset="0"/>
                          <a:ea typeface="Calibri" charset="0"/>
                          <a:cs typeface="Times New Roman" charset="0"/>
                        </a:rPr>
                        <a:t>Features</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a:solidFill>
                            <a:srgbClr val="FFFFFF"/>
                          </a:solidFill>
                          <a:effectLst/>
                          <a:latin typeface="Calibri" charset="0"/>
                          <a:ea typeface="Calibri" charset="0"/>
                          <a:cs typeface="Times New Roman" charset="0"/>
                        </a:rPr>
                        <a:t>Importance</a:t>
                      </a:r>
                      <a:endParaRPr lang="en-US" sz="1600">
                        <a:effectLst/>
                        <a:latin typeface="Calibri" charset="0"/>
                        <a:ea typeface="Calibri" charset="0"/>
                        <a:cs typeface="Times New Roman" charset="0"/>
                      </a:endParaRPr>
                    </a:p>
                  </a:txBody>
                  <a:tcPr marL="68580" marR="68580" marT="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clubbing_com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0.035848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yoga_com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0.027607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date_com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0.026963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33379">
                <a:tc>
                  <a:txBody>
                    <a:bodyPr/>
                    <a:lstStyle/>
                    <a:p>
                      <a:pPr marL="0" marR="0" algn="ctr">
                        <a:lnSpc>
                          <a:spcPct val="150000"/>
                        </a:lnSpc>
                        <a:spcBef>
                          <a:spcPts val="0"/>
                        </a:spcBef>
                        <a:spcAft>
                          <a:spcPts val="0"/>
                        </a:spcAft>
                      </a:pPr>
                      <a:r>
                        <a:rPr lang="en-US" sz="1600" b="1" dirty="0" err="1">
                          <a:effectLst/>
                          <a:latin typeface="Calibri" charset="0"/>
                          <a:ea typeface="Calibri" charset="0"/>
                          <a:cs typeface="Times New Roman" charset="0"/>
                        </a:rPr>
                        <a:t>exercise_com</a:t>
                      </a:r>
                      <a:endParaRPr lang="en-US" sz="1600" dirty="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0.02595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333379">
                <a:tc>
                  <a:txBody>
                    <a:bodyPr/>
                    <a:lstStyle/>
                    <a:p>
                      <a:pPr marL="0" marR="0" algn="ctr">
                        <a:lnSpc>
                          <a:spcPct val="150000"/>
                        </a:lnSpc>
                        <a:spcBef>
                          <a:spcPts val="0"/>
                        </a:spcBef>
                        <a:spcAft>
                          <a:spcPts val="0"/>
                        </a:spcAft>
                      </a:pPr>
                      <a:r>
                        <a:rPr lang="en-US" sz="1600" b="1" dirty="0" err="1">
                          <a:effectLst/>
                          <a:latin typeface="Calibri" charset="0"/>
                          <a:ea typeface="Calibri" charset="0"/>
                          <a:cs typeface="Times New Roman" charset="0"/>
                        </a:rPr>
                        <a:t>shopping_com</a:t>
                      </a:r>
                      <a:endParaRPr lang="en-US" sz="1600" dirty="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0.02567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concerts_com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0.025075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hiking_com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0.025022</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sinc1_com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0.02416</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pid</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0.023971</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exphappy_com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0.023931</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bl>
          </a:graphicData>
        </a:graphic>
      </p:graphicFrame>
    </p:spTree>
    <p:extLst>
      <p:ext uri="{BB962C8B-B14F-4D97-AF65-F5344CB8AC3E}">
        <p14:creationId xmlns:p14="http://schemas.microsoft.com/office/powerpoint/2010/main" val="1016799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Second Try</a:t>
            </a:r>
            <a:endParaRPr lang="en-US" dirty="0"/>
          </a:p>
        </p:txBody>
      </p:sp>
      <p:sp>
        <p:nvSpPr>
          <p:cNvPr id="3" name="Content Placeholder 2"/>
          <p:cNvSpPr>
            <a:spLocks noGrp="1"/>
          </p:cNvSpPr>
          <p:nvPr>
            <p:ph idx="1"/>
          </p:nvPr>
        </p:nvSpPr>
        <p:spPr>
          <a:xfrm>
            <a:off x="1097280" y="1845734"/>
            <a:ext cx="9609706" cy="1173913"/>
          </a:xfrm>
        </p:spPr>
        <p:txBody>
          <a:bodyPr/>
          <a:lstStyle/>
          <a:p>
            <a:pPr>
              <a:buFont typeface="Wingdings" charset="2"/>
              <a:buChar char="Ø"/>
            </a:pPr>
            <a:r>
              <a:rPr lang="en-US" dirty="0" smtClean="0"/>
              <a:t>We see tremendous improvement with the Random Forest Classifier and the SVC</a:t>
            </a:r>
          </a:p>
          <a:p>
            <a:pPr>
              <a:buFont typeface="Wingdings" charset="2"/>
              <a:buChar char="Ø"/>
            </a:pPr>
            <a:r>
              <a:rPr lang="en-US" dirty="0" smtClean="0"/>
              <a:t>The next slide shows the AUC for the ROC and PR curves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699821"/>
              </p:ext>
            </p:extLst>
          </p:nvPr>
        </p:nvGraphicFramePr>
        <p:xfrm>
          <a:off x="2417747" y="3128021"/>
          <a:ext cx="7417465" cy="2869830"/>
        </p:xfrm>
        <a:graphic>
          <a:graphicData uri="http://schemas.openxmlformats.org/drawingml/2006/table">
            <a:tbl>
              <a:tblPr firstRow="1" firstCol="1" bandRow="1"/>
              <a:tblGrid>
                <a:gridCol w="1691910"/>
                <a:gridCol w="954920"/>
                <a:gridCol w="954127"/>
                <a:gridCol w="954127"/>
                <a:gridCol w="954127"/>
                <a:gridCol w="954127"/>
                <a:gridCol w="954127"/>
              </a:tblGrid>
              <a:tr h="675270">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Model</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dirty="0">
                          <a:solidFill>
                            <a:srgbClr val="FFFFFF"/>
                          </a:solidFill>
                          <a:effectLst/>
                          <a:latin typeface="Calibri" charset="0"/>
                          <a:ea typeface="Calibri" charset="0"/>
                          <a:cs typeface="Times New Roman" charset="0"/>
                        </a:rPr>
                        <a:t>Train Accuracy</a:t>
                      </a:r>
                      <a:endParaRPr lang="en-US" sz="1600" dirty="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dirty="0">
                          <a:solidFill>
                            <a:srgbClr val="FFFFFF"/>
                          </a:solidFill>
                          <a:effectLst/>
                          <a:latin typeface="Calibri" charset="0"/>
                          <a:ea typeface="Calibri" charset="0"/>
                          <a:cs typeface="Times New Roman" charset="0"/>
                        </a:rPr>
                        <a:t>Test Accuracy</a:t>
                      </a:r>
                      <a:endParaRPr lang="en-US" sz="1600" dirty="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Precision</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Recall</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ROC AUC</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 AUC</a:t>
                      </a:r>
                      <a:endParaRPr lang="en-US" sz="1600">
                        <a:effectLst/>
                        <a:latin typeface="Calibri" charset="0"/>
                        <a:ea typeface="Calibri" charset="0"/>
                        <a:cs typeface="Times New Roman" charset="0"/>
                      </a:endParaRPr>
                    </a:p>
                  </a:txBody>
                  <a:tcPr marL="68580" marR="68580" marT="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r>
              <a:tr h="337635">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Random Forest</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99.45%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94.08%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8D08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63.38%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93.15%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87.06%</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67527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Logistic Regression</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83.23%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83.83%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58.40%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22.17%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337635">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SVC</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95.42%</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8D08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71.69%</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96.67%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92.23%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67527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Gradient Boosting</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85.50%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84.88%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86.21%</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7.69%</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69.65%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38.54%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bl>
          </a:graphicData>
        </a:graphic>
      </p:graphicFrame>
    </p:spTree>
    <p:extLst>
      <p:ext uri="{BB962C8B-B14F-4D97-AF65-F5344CB8AC3E}">
        <p14:creationId xmlns:p14="http://schemas.microsoft.com/office/powerpoint/2010/main" val="38956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ROC and PR Curves</a:t>
            </a:r>
            <a:endParaRPr lang="en-US" dirty="0"/>
          </a:p>
        </p:txBody>
      </p:sp>
      <p:pic>
        <p:nvPicPr>
          <p:cNvPr id="4" name="Content Placeholder 3"/>
          <p:cNvPicPr>
            <a:picLocks noGrp="1"/>
          </p:cNvPicPr>
          <p:nvPr>
            <p:ph idx="1"/>
          </p:nvPr>
        </p:nvPicPr>
        <p:blipFill>
          <a:blip r:embed="rId2"/>
          <a:stretch>
            <a:fillRect/>
          </a:stretch>
        </p:blipFill>
        <p:spPr>
          <a:xfrm>
            <a:off x="1148463" y="1846263"/>
            <a:ext cx="9955399" cy="4022725"/>
          </a:xfrm>
          <a:prstGeom prst="rect">
            <a:avLst/>
          </a:prstGeom>
        </p:spPr>
      </p:pic>
    </p:spTree>
    <p:extLst>
      <p:ext uri="{BB962C8B-B14F-4D97-AF65-F5344CB8AC3E}">
        <p14:creationId xmlns:p14="http://schemas.microsoft.com/office/powerpoint/2010/main" val="2081531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RF Parameter Tuning</a:t>
            </a:r>
            <a:endParaRPr lang="en-US" dirty="0"/>
          </a:p>
        </p:txBody>
      </p:sp>
      <p:sp>
        <p:nvSpPr>
          <p:cNvPr id="3" name="Content Placeholder 2"/>
          <p:cNvSpPr>
            <a:spLocks noGrp="1"/>
          </p:cNvSpPr>
          <p:nvPr>
            <p:ph idx="1"/>
          </p:nvPr>
        </p:nvSpPr>
        <p:spPr/>
        <p:txBody>
          <a:bodyPr/>
          <a:lstStyle/>
          <a:p>
            <a:pPr>
              <a:buFont typeface="Wingdings" charset="2"/>
              <a:buChar char="Ø"/>
            </a:pPr>
            <a:r>
              <a:rPr lang="en-US" dirty="0" smtClean="0"/>
              <a:t>We move forward with only the Random Forest and SVC and tune the parameters using Grid-Search CV.</a:t>
            </a:r>
          </a:p>
          <a:p>
            <a:pPr>
              <a:buFont typeface="Wingdings" charset="2"/>
              <a:buChar char="Ø"/>
            </a:pPr>
            <a:r>
              <a:rPr lang="en-US" dirty="0" smtClean="0"/>
              <a:t>We’ll start with Random Forest.  On the left are the range of values we tried for each parameter, and on the right are the optimal parameters.</a:t>
            </a:r>
            <a:endParaRPr lang="en-US" dirty="0"/>
          </a:p>
        </p:txBody>
      </p:sp>
      <p:sp>
        <p:nvSpPr>
          <p:cNvPr id="4" name="Rectangle 3"/>
          <p:cNvSpPr/>
          <p:nvPr/>
        </p:nvSpPr>
        <p:spPr>
          <a:xfrm>
            <a:off x="1097280" y="3837769"/>
            <a:ext cx="4426226" cy="2031325"/>
          </a:xfrm>
          <a:prstGeom prst="rect">
            <a:avLst/>
          </a:prstGeom>
          <a:solidFill>
            <a:schemeClr val="bg2">
              <a:lumMod val="90000"/>
            </a:schemeClr>
          </a:solidFill>
          <a:ln>
            <a:solidFill>
              <a:schemeClr val="tx1"/>
            </a:solidFill>
          </a:ln>
        </p:spPr>
        <p:txBody>
          <a:bodyPr wrap="square">
            <a:spAutoFit/>
          </a:bodyPr>
          <a:lstStyle/>
          <a:p>
            <a:pPr algn="ctr"/>
            <a:r>
              <a:rPr lang="en-US" b="1" dirty="0" smtClean="0">
                <a:effectLst/>
                <a:latin typeface="Helvetica" charset="0"/>
              </a:rPr>
              <a:t>Ranges Attempted</a:t>
            </a:r>
          </a:p>
          <a:p>
            <a:pPr algn="ctr"/>
            <a:endParaRPr lang="en-US" b="1" dirty="0" smtClean="0">
              <a:effectLst/>
              <a:latin typeface="Helvetica" charset="0"/>
            </a:endParaRPr>
          </a:p>
          <a:p>
            <a:r>
              <a:rPr lang="en-US" b="1" dirty="0" err="1" smtClean="0">
                <a:effectLst/>
                <a:latin typeface="Helvetica" charset="0"/>
              </a:rPr>
              <a:t>n_estimators</a:t>
            </a:r>
            <a:r>
              <a:rPr lang="en-US" b="1" dirty="0" smtClean="0">
                <a:effectLst/>
                <a:latin typeface="Helvetica" charset="0"/>
              </a:rPr>
              <a:t> – </a:t>
            </a:r>
            <a:r>
              <a:rPr lang="en-US" dirty="0" smtClean="0">
                <a:effectLst/>
                <a:latin typeface="Helvetica" charset="0"/>
              </a:rPr>
              <a:t>[10, 25, 50, 75, 100]</a:t>
            </a:r>
          </a:p>
          <a:p>
            <a:endParaRPr lang="en-US" dirty="0" smtClean="0">
              <a:effectLst/>
              <a:latin typeface="Helvetica" charset="0"/>
            </a:endParaRPr>
          </a:p>
          <a:p>
            <a:r>
              <a:rPr lang="en-US" b="1" dirty="0" err="1" smtClean="0">
                <a:effectLst/>
                <a:latin typeface="Helvetica" charset="0"/>
              </a:rPr>
              <a:t>min_samples_leaf</a:t>
            </a:r>
            <a:r>
              <a:rPr lang="en-US" b="1" dirty="0" smtClean="0">
                <a:effectLst/>
                <a:latin typeface="Helvetica" charset="0"/>
              </a:rPr>
              <a:t> – </a:t>
            </a:r>
            <a:r>
              <a:rPr lang="en-US" dirty="0" smtClean="0">
                <a:effectLst/>
                <a:latin typeface="Helvetica" charset="0"/>
              </a:rPr>
              <a:t>[1, 25, 50, 75, 100]</a:t>
            </a:r>
          </a:p>
          <a:p>
            <a:endParaRPr lang="en-US" dirty="0" smtClean="0">
              <a:effectLst/>
              <a:latin typeface="Helvetica" charset="0"/>
            </a:endParaRPr>
          </a:p>
          <a:p>
            <a:r>
              <a:rPr lang="en-US" b="1" dirty="0" err="1" smtClean="0">
                <a:effectLst/>
                <a:latin typeface="Helvetica" charset="0"/>
              </a:rPr>
              <a:t>max_features</a:t>
            </a:r>
            <a:r>
              <a:rPr lang="en-US" b="1" dirty="0" smtClean="0">
                <a:effectLst/>
                <a:latin typeface="Helvetica" charset="0"/>
              </a:rPr>
              <a:t> – </a:t>
            </a:r>
            <a:r>
              <a:rPr lang="en-US" dirty="0" smtClean="0">
                <a:effectLst/>
                <a:latin typeface="Helvetica" charset="0"/>
              </a:rPr>
              <a:t>[.1, .25, .5, .75]</a:t>
            </a:r>
            <a:endParaRPr lang="en-US" dirty="0">
              <a:effectLst/>
              <a:latin typeface="Helvetica" charset="0"/>
            </a:endParaRPr>
          </a:p>
        </p:txBody>
      </p:sp>
      <p:sp>
        <p:nvSpPr>
          <p:cNvPr id="6" name="Rectangle 5"/>
          <p:cNvSpPr/>
          <p:nvPr/>
        </p:nvSpPr>
        <p:spPr>
          <a:xfrm>
            <a:off x="6616810" y="3837769"/>
            <a:ext cx="4426226" cy="2031325"/>
          </a:xfrm>
          <a:prstGeom prst="rect">
            <a:avLst/>
          </a:prstGeom>
          <a:solidFill>
            <a:schemeClr val="accent2">
              <a:lumMod val="60000"/>
              <a:lumOff val="40000"/>
            </a:schemeClr>
          </a:solidFill>
          <a:ln>
            <a:solidFill>
              <a:schemeClr val="tx1"/>
            </a:solidFill>
          </a:ln>
        </p:spPr>
        <p:txBody>
          <a:bodyPr wrap="square">
            <a:spAutoFit/>
          </a:bodyPr>
          <a:lstStyle/>
          <a:p>
            <a:pPr algn="ctr"/>
            <a:r>
              <a:rPr lang="en-US" b="1" dirty="0" smtClean="0">
                <a:effectLst/>
                <a:latin typeface="Helvetica" charset="0"/>
              </a:rPr>
              <a:t>Optimal</a:t>
            </a:r>
          </a:p>
          <a:p>
            <a:pPr algn="ctr"/>
            <a:endParaRPr lang="en-US" b="1" dirty="0" smtClean="0">
              <a:effectLst/>
              <a:latin typeface="Helvetica" charset="0"/>
            </a:endParaRPr>
          </a:p>
          <a:p>
            <a:r>
              <a:rPr lang="en-US" b="1" dirty="0" err="1" smtClean="0">
                <a:effectLst/>
                <a:latin typeface="Helvetica" charset="0"/>
              </a:rPr>
              <a:t>n_estimators</a:t>
            </a:r>
            <a:r>
              <a:rPr lang="en-US" b="1" dirty="0" smtClean="0">
                <a:effectLst/>
                <a:latin typeface="Helvetica" charset="0"/>
              </a:rPr>
              <a:t> – </a:t>
            </a:r>
            <a:r>
              <a:rPr lang="en-US" dirty="0" smtClean="0">
                <a:effectLst/>
                <a:latin typeface="Helvetica" charset="0"/>
              </a:rPr>
              <a:t>100</a:t>
            </a:r>
          </a:p>
          <a:p>
            <a:endParaRPr lang="en-US" dirty="0" smtClean="0">
              <a:effectLst/>
              <a:latin typeface="Helvetica" charset="0"/>
            </a:endParaRPr>
          </a:p>
          <a:p>
            <a:r>
              <a:rPr lang="en-US" b="1" dirty="0" err="1" smtClean="0">
                <a:effectLst/>
                <a:latin typeface="Helvetica" charset="0"/>
              </a:rPr>
              <a:t>min_samples_leaf</a:t>
            </a:r>
            <a:r>
              <a:rPr lang="en-US" b="1" dirty="0" smtClean="0">
                <a:effectLst/>
                <a:latin typeface="Helvetica" charset="0"/>
              </a:rPr>
              <a:t> – </a:t>
            </a:r>
            <a:r>
              <a:rPr lang="en-US" dirty="0">
                <a:latin typeface="Helvetica" charset="0"/>
              </a:rPr>
              <a:t>1</a:t>
            </a:r>
            <a:endParaRPr lang="en-US" dirty="0" smtClean="0">
              <a:effectLst/>
              <a:latin typeface="Helvetica" charset="0"/>
            </a:endParaRPr>
          </a:p>
          <a:p>
            <a:endParaRPr lang="en-US" dirty="0" smtClean="0">
              <a:effectLst/>
              <a:latin typeface="Helvetica" charset="0"/>
            </a:endParaRPr>
          </a:p>
          <a:p>
            <a:r>
              <a:rPr lang="en-US" b="1" dirty="0" err="1" smtClean="0">
                <a:effectLst/>
                <a:latin typeface="Helvetica" charset="0"/>
              </a:rPr>
              <a:t>max_features</a:t>
            </a:r>
            <a:r>
              <a:rPr lang="en-US" b="1" dirty="0" smtClean="0">
                <a:effectLst/>
                <a:latin typeface="Helvetica" charset="0"/>
              </a:rPr>
              <a:t> – </a:t>
            </a:r>
            <a:r>
              <a:rPr lang="en-US" dirty="0" smtClean="0">
                <a:effectLst/>
                <a:latin typeface="Helvetica" charset="0"/>
              </a:rPr>
              <a:t>.1</a:t>
            </a:r>
            <a:endParaRPr lang="en-US" dirty="0">
              <a:effectLst/>
              <a:latin typeface="Helvetica" charset="0"/>
            </a:endParaRPr>
          </a:p>
        </p:txBody>
      </p:sp>
    </p:spTree>
    <p:extLst>
      <p:ext uri="{BB962C8B-B14F-4D97-AF65-F5344CB8AC3E}">
        <p14:creationId xmlns:p14="http://schemas.microsoft.com/office/powerpoint/2010/main" val="1391068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RF Parameter Tuning</a:t>
            </a:r>
            <a:endParaRPr lang="en-US" dirty="0"/>
          </a:p>
        </p:txBody>
      </p:sp>
      <p:sp>
        <p:nvSpPr>
          <p:cNvPr id="3" name="Content Placeholder 2"/>
          <p:cNvSpPr>
            <a:spLocks noGrp="1"/>
          </p:cNvSpPr>
          <p:nvPr>
            <p:ph idx="1"/>
          </p:nvPr>
        </p:nvSpPr>
        <p:spPr/>
        <p:txBody>
          <a:bodyPr/>
          <a:lstStyle/>
          <a:p>
            <a:pPr>
              <a:buFont typeface="Wingdings" charset="2"/>
              <a:buChar char="Ø"/>
            </a:pPr>
            <a:r>
              <a:rPr lang="en-US" dirty="0" smtClean="0"/>
              <a:t>We re-model the Random Forest with the tuned parameters</a:t>
            </a:r>
          </a:p>
          <a:p>
            <a:pPr>
              <a:buFont typeface="Wingdings" charset="2"/>
              <a:buChar char="Ø"/>
            </a:pPr>
            <a:r>
              <a:rPr lang="en-US" dirty="0" smtClean="0"/>
              <a:t>We see a strong improvement, especially in recall</a:t>
            </a:r>
          </a:p>
          <a:p>
            <a:pPr>
              <a:buFont typeface="Wingdings" charset="2"/>
              <a:buChar char="Ø"/>
            </a:pPr>
            <a:r>
              <a:rPr lang="en-US" dirty="0" smtClean="0"/>
              <a:t>The RF model now looks to be about as accurate as the SVC</a:t>
            </a:r>
          </a:p>
          <a:p>
            <a:pPr>
              <a:buFont typeface="Wingdings" charset="2"/>
              <a:buChar char="Ø"/>
            </a:pPr>
            <a:endParaRPr lang="en-US" dirty="0"/>
          </a:p>
          <a:p>
            <a:pPr>
              <a:buFont typeface="Wingdings" charset="2"/>
              <a:buChar char="Ø"/>
            </a:pP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95787413"/>
              </p:ext>
            </p:extLst>
          </p:nvPr>
        </p:nvGraphicFramePr>
        <p:xfrm>
          <a:off x="2232101" y="3355735"/>
          <a:ext cx="7788757" cy="2513359"/>
        </p:xfrm>
        <a:graphic>
          <a:graphicData uri="http://schemas.openxmlformats.org/drawingml/2006/table">
            <a:tbl>
              <a:tblPr firstRow="1" firstCol="1" bandRow="1"/>
              <a:tblGrid>
                <a:gridCol w="1645219"/>
                <a:gridCol w="1127912"/>
                <a:gridCol w="971304"/>
                <a:gridCol w="1087927"/>
                <a:gridCol w="985465"/>
                <a:gridCol w="985465"/>
                <a:gridCol w="985465"/>
              </a:tblGrid>
              <a:tr h="847882">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Model</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Train Accuracy</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Test Accuracy</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Precision</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Recall</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ROC AUC</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 AUC</a:t>
                      </a:r>
                      <a:endParaRPr lang="en-US" sz="1600">
                        <a:effectLst/>
                        <a:latin typeface="Calibri" charset="0"/>
                        <a:ea typeface="Calibri" charset="0"/>
                        <a:cs typeface="Times New Roman" charset="0"/>
                      </a:endParaRPr>
                    </a:p>
                  </a:txBody>
                  <a:tcPr marL="68580" marR="68580" marT="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r>
              <a:tr h="55515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RF (default)</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99.45%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94.08%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63.38%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93.15%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87.06%</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55515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RF (new params)</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95.52%</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73.13%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96.15%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90.30%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r>
              <a:tr h="55515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Improvement</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0.55%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1.44%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9.75%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3.00%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3.24%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bl>
          </a:graphicData>
        </a:graphic>
      </p:graphicFrame>
    </p:spTree>
    <p:extLst>
      <p:ext uri="{BB962C8B-B14F-4D97-AF65-F5344CB8AC3E}">
        <p14:creationId xmlns:p14="http://schemas.microsoft.com/office/powerpoint/2010/main" val="2112039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Modeling- </a:t>
            </a:r>
            <a:r>
              <a:rPr lang="en-US" dirty="0" smtClean="0"/>
              <a:t>SVC Parameter </a:t>
            </a:r>
            <a:r>
              <a:rPr lang="en-US" dirty="0"/>
              <a:t>Tuning</a:t>
            </a:r>
          </a:p>
        </p:txBody>
      </p:sp>
      <p:sp>
        <p:nvSpPr>
          <p:cNvPr id="3" name="Content Placeholder 2"/>
          <p:cNvSpPr>
            <a:spLocks noGrp="1"/>
          </p:cNvSpPr>
          <p:nvPr>
            <p:ph idx="1"/>
          </p:nvPr>
        </p:nvSpPr>
        <p:spPr/>
        <p:txBody>
          <a:bodyPr/>
          <a:lstStyle/>
          <a:p>
            <a:pPr>
              <a:buFont typeface="Wingdings" charset="2"/>
              <a:buChar char="Ø"/>
            </a:pPr>
            <a:r>
              <a:rPr lang="en-US" dirty="0" smtClean="0"/>
              <a:t>The following is the parameter tuning for the SVC</a:t>
            </a:r>
          </a:p>
          <a:p>
            <a:pPr>
              <a:buFont typeface="Wingdings" charset="2"/>
              <a:buChar char="Ø"/>
            </a:pPr>
            <a:r>
              <a:rPr lang="en-US" dirty="0" smtClean="0"/>
              <a:t>The gamma parameter proved to be irrelevant, so we removed it</a:t>
            </a:r>
          </a:p>
          <a:p>
            <a:pPr>
              <a:buFont typeface="Wingdings" charset="2"/>
              <a:buChar char="Ø"/>
            </a:pPr>
            <a:r>
              <a:rPr lang="en-US" dirty="0" smtClean="0"/>
              <a:t>The optimal parameters end up being the same as SVC’s default parameters</a:t>
            </a:r>
          </a:p>
          <a:p>
            <a:pPr>
              <a:buFont typeface="Wingdings" charset="2"/>
              <a:buChar char="Ø"/>
            </a:pPr>
            <a:r>
              <a:rPr lang="en-US" dirty="0" smtClean="0"/>
              <a:t>We don’t need to re-model it, since we know our previous model was already optimal</a:t>
            </a:r>
          </a:p>
        </p:txBody>
      </p:sp>
      <p:sp>
        <p:nvSpPr>
          <p:cNvPr id="4" name="Rectangle 3"/>
          <p:cNvSpPr/>
          <p:nvPr/>
        </p:nvSpPr>
        <p:spPr>
          <a:xfrm>
            <a:off x="1097280" y="3669144"/>
            <a:ext cx="4426226" cy="2308324"/>
          </a:xfrm>
          <a:prstGeom prst="rect">
            <a:avLst/>
          </a:prstGeom>
          <a:solidFill>
            <a:schemeClr val="bg2">
              <a:lumMod val="90000"/>
            </a:schemeClr>
          </a:solidFill>
          <a:ln>
            <a:solidFill>
              <a:schemeClr val="tx1"/>
            </a:solidFill>
          </a:ln>
        </p:spPr>
        <p:txBody>
          <a:bodyPr wrap="square">
            <a:spAutoFit/>
          </a:bodyPr>
          <a:lstStyle/>
          <a:p>
            <a:pPr algn="ctr"/>
            <a:r>
              <a:rPr lang="en-US" b="1" dirty="0" smtClean="0">
                <a:effectLst/>
                <a:latin typeface="Helvetica" charset="0"/>
              </a:rPr>
              <a:t>Ranges Attempted</a:t>
            </a:r>
          </a:p>
          <a:p>
            <a:pPr algn="ctr"/>
            <a:endParaRPr lang="en-US" b="1" dirty="0" smtClean="0">
              <a:effectLst/>
              <a:latin typeface="Helvetica" charset="0"/>
            </a:endParaRPr>
          </a:p>
          <a:p>
            <a:r>
              <a:rPr lang="en-US" b="1" dirty="0">
                <a:latin typeface="Helvetica" charset="0"/>
              </a:rPr>
              <a:t>C</a:t>
            </a:r>
            <a:r>
              <a:rPr lang="en-US" b="1" dirty="0" smtClean="0">
                <a:effectLst/>
                <a:latin typeface="Helvetica" charset="0"/>
              </a:rPr>
              <a:t> – </a:t>
            </a:r>
            <a:r>
              <a:rPr lang="fi-FI" dirty="0" smtClean="0">
                <a:effectLst/>
                <a:latin typeface="Helvetica" charset="0"/>
              </a:rPr>
              <a:t>[.0001,.001,.01,.1,1]</a:t>
            </a:r>
          </a:p>
          <a:p>
            <a:endParaRPr lang="en-US" dirty="0" smtClean="0">
              <a:effectLst/>
              <a:latin typeface="Helvetica" charset="0"/>
            </a:endParaRPr>
          </a:p>
          <a:p>
            <a:r>
              <a:rPr lang="en-US" b="1" dirty="0">
                <a:latin typeface="Helvetica" charset="0"/>
              </a:rPr>
              <a:t>k</a:t>
            </a:r>
            <a:r>
              <a:rPr lang="en-US" b="1" dirty="0" smtClean="0">
                <a:effectLst/>
                <a:latin typeface="Helvetica" charset="0"/>
              </a:rPr>
              <a:t>ernel – </a:t>
            </a:r>
            <a:r>
              <a:rPr lang="en-US" dirty="0" smtClean="0">
                <a:effectLst/>
                <a:latin typeface="Helvetica" charset="0"/>
              </a:rPr>
              <a:t>['linear', '</a:t>
            </a:r>
            <a:r>
              <a:rPr lang="en-US" dirty="0" err="1" smtClean="0">
                <a:effectLst/>
                <a:latin typeface="Helvetica" charset="0"/>
              </a:rPr>
              <a:t>rbf</a:t>
            </a:r>
            <a:r>
              <a:rPr lang="en-US" dirty="0" smtClean="0">
                <a:effectLst/>
                <a:latin typeface="Helvetica" charset="0"/>
              </a:rPr>
              <a:t>', 'sigmoid', 'poly']</a:t>
            </a:r>
          </a:p>
          <a:p>
            <a:endParaRPr lang="en-US" dirty="0" smtClean="0">
              <a:effectLst/>
              <a:latin typeface="Helvetica" charset="0"/>
            </a:endParaRPr>
          </a:p>
          <a:p>
            <a:r>
              <a:rPr lang="en-US" b="1" dirty="0" smtClean="0">
                <a:latin typeface="Helvetica" charset="0"/>
              </a:rPr>
              <a:t>g</a:t>
            </a:r>
            <a:r>
              <a:rPr lang="en-US" b="1" dirty="0" smtClean="0">
                <a:effectLst/>
                <a:latin typeface="Helvetica" charset="0"/>
              </a:rPr>
              <a:t>amma – </a:t>
            </a:r>
            <a:r>
              <a:rPr lang="pt-BR" dirty="0"/>
              <a:t>[0.01,0.02,0.03,0.04,0.05,0.10,0.2,0.3,0.4,0.5]</a:t>
            </a:r>
          </a:p>
        </p:txBody>
      </p:sp>
      <p:sp>
        <p:nvSpPr>
          <p:cNvPr id="5" name="Rectangle 4"/>
          <p:cNvSpPr/>
          <p:nvPr/>
        </p:nvSpPr>
        <p:spPr>
          <a:xfrm>
            <a:off x="6785113" y="3669144"/>
            <a:ext cx="4370567" cy="2308324"/>
          </a:xfrm>
          <a:prstGeom prst="rect">
            <a:avLst/>
          </a:prstGeom>
          <a:solidFill>
            <a:schemeClr val="accent2">
              <a:lumMod val="60000"/>
              <a:lumOff val="40000"/>
            </a:schemeClr>
          </a:solidFill>
          <a:ln>
            <a:solidFill>
              <a:schemeClr val="tx1"/>
            </a:solidFill>
          </a:ln>
        </p:spPr>
        <p:txBody>
          <a:bodyPr wrap="square">
            <a:spAutoFit/>
          </a:bodyPr>
          <a:lstStyle/>
          <a:p>
            <a:pPr algn="ctr"/>
            <a:r>
              <a:rPr lang="en-US" b="1" dirty="0" smtClean="0">
                <a:effectLst/>
                <a:latin typeface="Helvetica" charset="0"/>
              </a:rPr>
              <a:t>Optimal</a:t>
            </a:r>
          </a:p>
          <a:p>
            <a:pPr algn="ctr"/>
            <a:endParaRPr lang="en-US" b="1" dirty="0" smtClean="0">
              <a:effectLst/>
              <a:latin typeface="Helvetica" charset="0"/>
            </a:endParaRPr>
          </a:p>
          <a:p>
            <a:r>
              <a:rPr lang="en-US" b="1" dirty="0" smtClean="0">
                <a:effectLst/>
                <a:latin typeface="Helvetica" charset="0"/>
              </a:rPr>
              <a:t>C – </a:t>
            </a:r>
            <a:r>
              <a:rPr lang="en-US" dirty="0" smtClean="0">
                <a:effectLst/>
                <a:latin typeface="Helvetica" charset="0"/>
              </a:rPr>
              <a:t>1</a:t>
            </a:r>
          </a:p>
          <a:p>
            <a:endParaRPr lang="en-US" dirty="0" smtClean="0">
              <a:effectLst/>
              <a:latin typeface="Helvetica" charset="0"/>
            </a:endParaRPr>
          </a:p>
          <a:p>
            <a:r>
              <a:rPr lang="en-US" b="1" dirty="0" smtClean="0">
                <a:effectLst/>
                <a:latin typeface="Helvetica" charset="0"/>
              </a:rPr>
              <a:t>kernel – </a:t>
            </a:r>
            <a:r>
              <a:rPr lang="en-US" dirty="0" smtClean="0">
                <a:latin typeface="Helvetica" charset="0"/>
              </a:rPr>
              <a:t>'</a:t>
            </a:r>
            <a:r>
              <a:rPr lang="en-US" dirty="0" err="1" smtClean="0">
                <a:latin typeface="Helvetica" charset="0"/>
              </a:rPr>
              <a:t>rbf</a:t>
            </a:r>
            <a:r>
              <a:rPr lang="en-US" dirty="0" smtClean="0">
                <a:latin typeface="Helvetica" charset="0"/>
              </a:rPr>
              <a:t>’</a:t>
            </a:r>
          </a:p>
          <a:p>
            <a:endParaRPr lang="en-US" dirty="0" smtClean="0">
              <a:effectLst/>
              <a:latin typeface="Helvetica" charset="0"/>
            </a:endParaRPr>
          </a:p>
          <a:p>
            <a:r>
              <a:rPr lang="en-US" b="1" dirty="0" smtClean="0">
                <a:effectLst/>
                <a:latin typeface="Helvetica" charset="0"/>
              </a:rPr>
              <a:t>gamma – </a:t>
            </a:r>
            <a:r>
              <a:rPr lang="en-US" dirty="0" smtClean="0">
                <a:latin typeface="Helvetica" charset="0"/>
              </a:rPr>
              <a:t>irrelevant</a:t>
            </a:r>
          </a:p>
          <a:p>
            <a:endParaRPr lang="en-US" dirty="0">
              <a:effectLst/>
              <a:latin typeface="Helvetica" charset="0"/>
            </a:endParaRPr>
          </a:p>
        </p:txBody>
      </p:sp>
    </p:spTree>
    <p:extLst>
      <p:ext uri="{BB962C8B-B14F-4D97-AF65-F5344CB8AC3E}">
        <p14:creationId xmlns:p14="http://schemas.microsoft.com/office/powerpoint/2010/main" val="1383703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p:txBody>
          <a:bodyPr/>
          <a:lstStyle/>
          <a:p>
            <a:pPr>
              <a:buFont typeface="Wingdings" charset="2"/>
              <a:buChar char="Ø"/>
            </a:pPr>
            <a:r>
              <a:rPr lang="en-US" dirty="0" smtClean="0"/>
              <a:t>The most important features in predicting a match were the combined interests variables</a:t>
            </a:r>
          </a:p>
          <a:p>
            <a:pPr>
              <a:buFont typeface="Wingdings" charset="2"/>
              <a:buChar char="Ø"/>
            </a:pPr>
            <a:endParaRPr lang="en-US" dirty="0" smtClean="0"/>
          </a:p>
          <a:p>
            <a:pPr>
              <a:buFont typeface="Wingdings" charset="2"/>
              <a:buChar char="Ø"/>
            </a:pPr>
            <a:r>
              <a:rPr lang="en-US" dirty="0" smtClean="0"/>
              <a:t>We exceeded our goal for our models, with our highest accuracy score reaching 95.52%</a:t>
            </a:r>
          </a:p>
          <a:p>
            <a:pPr>
              <a:buFont typeface="Wingdings" charset="2"/>
              <a:buChar char="Ø"/>
            </a:pPr>
            <a:endParaRPr lang="en-US" dirty="0" smtClean="0"/>
          </a:p>
          <a:p>
            <a:pPr>
              <a:buFont typeface="Wingdings" charset="2"/>
              <a:buChar char="Ø"/>
            </a:pPr>
            <a:r>
              <a:rPr lang="en-US" dirty="0" smtClean="0"/>
              <a:t>The best performing models were the Random Forest Classifier with tuned parameters, and the SVC with default parameters</a:t>
            </a:r>
          </a:p>
          <a:p>
            <a:pPr>
              <a:buFont typeface="Wingdings" charset="2"/>
              <a:buChar char="Ø"/>
            </a:pPr>
            <a:endParaRPr lang="en-US" dirty="0" smtClean="0"/>
          </a:p>
          <a:p>
            <a:pPr>
              <a:buFont typeface="Wingdings" charset="2"/>
              <a:buChar char="Ø"/>
            </a:pPr>
            <a:r>
              <a:rPr lang="en-US" dirty="0" smtClean="0"/>
              <a:t>Both models performed well in test accuracy score and AUC of PR Curve, so we are comfortable using either one</a:t>
            </a:r>
            <a:endParaRPr lang="en-US" dirty="0"/>
          </a:p>
        </p:txBody>
      </p:sp>
    </p:spTree>
    <p:extLst>
      <p:ext uri="{BB962C8B-B14F-4D97-AF65-F5344CB8AC3E}">
        <p14:creationId xmlns:p14="http://schemas.microsoft.com/office/powerpoint/2010/main" val="11158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Appendix 1</a:t>
            </a:r>
            <a:endParaRPr lang="en-US" dirty="0"/>
          </a:p>
        </p:txBody>
      </p:sp>
      <p:pic>
        <p:nvPicPr>
          <p:cNvPr id="9" name="Content Placeholder 8"/>
          <p:cNvPicPr>
            <a:picLocks noGrp="1" noChangeAspect="1"/>
          </p:cNvPicPr>
          <p:nvPr>
            <p:ph idx="1"/>
          </p:nvPr>
        </p:nvPicPr>
        <p:blipFill>
          <a:blip r:embed="rId2"/>
          <a:stretch>
            <a:fillRect/>
          </a:stretch>
        </p:blipFill>
        <p:spPr>
          <a:xfrm>
            <a:off x="1535666" y="1846263"/>
            <a:ext cx="9180993" cy="4022725"/>
          </a:xfrm>
          <a:prstGeom prst="rect">
            <a:avLst/>
          </a:prstGeom>
        </p:spPr>
      </p:pic>
    </p:spTree>
    <p:extLst>
      <p:ext uri="{BB962C8B-B14F-4D97-AF65-F5344CB8AC3E}">
        <p14:creationId xmlns:p14="http://schemas.microsoft.com/office/powerpoint/2010/main" val="556527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Appendix 1 cont.</a:t>
            </a:r>
            <a:endParaRPr lang="en-US" dirty="0"/>
          </a:p>
        </p:txBody>
      </p:sp>
      <p:pic>
        <p:nvPicPr>
          <p:cNvPr id="4" name="Content Placeholder 3"/>
          <p:cNvPicPr>
            <a:picLocks noGrp="1" noChangeAspect="1"/>
          </p:cNvPicPr>
          <p:nvPr>
            <p:ph idx="1"/>
          </p:nvPr>
        </p:nvPicPr>
        <p:blipFill>
          <a:blip r:embed="rId2"/>
          <a:stretch>
            <a:fillRect/>
          </a:stretch>
        </p:blipFill>
        <p:spPr>
          <a:xfrm>
            <a:off x="1395730" y="1968638"/>
            <a:ext cx="9461500" cy="3327400"/>
          </a:xfrm>
          <a:prstGeom prst="rect">
            <a:avLst/>
          </a:prstGeom>
        </p:spPr>
      </p:pic>
    </p:spTree>
    <p:extLst>
      <p:ext uri="{BB962C8B-B14F-4D97-AF65-F5344CB8AC3E}">
        <p14:creationId xmlns:p14="http://schemas.microsoft.com/office/powerpoint/2010/main" val="1819296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fontScale="92500"/>
          </a:bodyPr>
          <a:lstStyle/>
          <a:p>
            <a:pPr>
              <a:lnSpc>
                <a:spcPct val="150000"/>
              </a:lnSpc>
            </a:pPr>
            <a:r>
              <a:rPr lang="en-US" sz="2400" b="1" dirty="0" smtClean="0"/>
              <a:t>The Problem: </a:t>
            </a:r>
            <a:r>
              <a:rPr lang="en-US" sz="2400" dirty="0" smtClean="0"/>
              <a:t>The dating process is inefficient, and dates are unsuccessful far too often.</a:t>
            </a:r>
          </a:p>
          <a:p>
            <a:pPr>
              <a:lnSpc>
                <a:spcPct val="150000"/>
              </a:lnSpc>
            </a:pPr>
            <a:r>
              <a:rPr lang="en-US" sz="2400" b="1" dirty="0" smtClean="0"/>
              <a:t>The Solution: </a:t>
            </a:r>
            <a:r>
              <a:rPr lang="en-US" sz="2400" dirty="0" smtClean="0"/>
              <a:t>If we can successfully predict the likelihood that two people will be a match for each other, then we can improve the success rate of dates.</a:t>
            </a:r>
          </a:p>
          <a:p>
            <a:pPr>
              <a:lnSpc>
                <a:spcPct val="150000"/>
              </a:lnSpc>
            </a:pPr>
            <a:r>
              <a:rPr lang="en-US" sz="2400" b="1" dirty="0" smtClean="0"/>
              <a:t>How We Do It: </a:t>
            </a:r>
            <a:r>
              <a:rPr lang="en-US" sz="2400" dirty="0" smtClean="0"/>
              <a:t>We analyze the Speed Dating Experiment dataset from </a:t>
            </a:r>
            <a:r>
              <a:rPr lang="en-US" sz="2400" dirty="0" err="1" smtClean="0"/>
              <a:t>Kaggle.com</a:t>
            </a:r>
            <a:r>
              <a:rPr lang="en-US" sz="2400" dirty="0" smtClean="0"/>
              <a:t> to find out what makes two people a match for each other.  Then, we create a machine learning model that can predict match likelihood.</a:t>
            </a:r>
            <a:endParaRPr lang="en-US" sz="2400" dirty="0"/>
          </a:p>
        </p:txBody>
      </p:sp>
    </p:spTree>
    <p:extLst>
      <p:ext uri="{BB962C8B-B14F-4D97-AF65-F5344CB8AC3E}">
        <p14:creationId xmlns:p14="http://schemas.microsoft.com/office/powerpoint/2010/main" val="506591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Appendix 1 cont.</a:t>
            </a:r>
            <a:endParaRPr lang="en-US" dirty="0"/>
          </a:p>
        </p:txBody>
      </p:sp>
      <p:pic>
        <p:nvPicPr>
          <p:cNvPr id="4" name="Content Placeholder 3"/>
          <p:cNvPicPr>
            <a:picLocks noGrp="1" noChangeAspect="1"/>
          </p:cNvPicPr>
          <p:nvPr>
            <p:ph idx="1"/>
          </p:nvPr>
        </p:nvPicPr>
        <p:blipFill>
          <a:blip r:embed="rId2"/>
          <a:stretch>
            <a:fillRect/>
          </a:stretch>
        </p:blipFill>
        <p:spPr>
          <a:xfrm>
            <a:off x="1567180" y="1959251"/>
            <a:ext cx="9118600" cy="1676400"/>
          </a:xfrm>
          <a:prstGeom prst="rect">
            <a:avLst/>
          </a:prstGeom>
        </p:spPr>
      </p:pic>
      <p:pic>
        <p:nvPicPr>
          <p:cNvPr id="5" name="Picture 4"/>
          <p:cNvPicPr>
            <a:picLocks noChangeAspect="1"/>
          </p:cNvPicPr>
          <p:nvPr/>
        </p:nvPicPr>
        <p:blipFill>
          <a:blip r:embed="rId3"/>
          <a:stretch>
            <a:fillRect/>
          </a:stretch>
        </p:blipFill>
        <p:spPr>
          <a:xfrm>
            <a:off x="1605280" y="3635651"/>
            <a:ext cx="9080500" cy="863600"/>
          </a:xfrm>
          <a:prstGeom prst="rect">
            <a:avLst/>
          </a:prstGeom>
        </p:spPr>
      </p:pic>
    </p:spTree>
    <p:extLst>
      <p:ext uri="{BB962C8B-B14F-4D97-AF65-F5344CB8AC3E}">
        <p14:creationId xmlns:p14="http://schemas.microsoft.com/office/powerpoint/2010/main" val="1933914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Appendix 1 cont.</a:t>
            </a:r>
          </a:p>
        </p:txBody>
      </p:sp>
      <p:pic>
        <p:nvPicPr>
          <p:cNvPr id="4" name="Content Placeholder 3"/>
          <p:cNvPicPr>
            <a:picLocks noGrp="1" noChangeAspect="1"/>
          </p:cNvPicPr>
          <p:nvPr>
            <p:ph idx="1"/>
          </p:nvPr>
        </p:nvPicPr>
        <p:blipFill>
          <a:blip r:embed="rId2"/>
          <a:stretch>
            <a:fillRect/>
          </a:stretch>
        </p:blipFill>
        <p:spPr>
          <a:xfrm>
            <a:off x="1554480" y="1869247"/>
            <a:ext cx="9144000" cy="3632200"/>
          </a:xfrm>
          <a:prstGeom prst="rect">
            <a:avLst/>
          </a:prstGeom>
        </p:spPr>
      </p:pic>
    </p:spTree>
    <p:extLst>
      <p:ext uri="{BB962C8B-B14F-4D97-AF65-F5344CB8AC3E}">
        <p14:creationId xmlns:p14="http://schemas.microsoft.com/office/powerpoint/2010/main" val="1961896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Appendix 1 cont.</a:t>
            </a:r>
          </a:p>
        </p:txBody>
      </p:sp>
      <p:pic>
        <p:nvPicPr>
          <p:cNvPr id="4" name="Content Placeholder 3"/>
          <p:cNvPicPr>
            <a:picLocks noGrp="1" noChangeAspect="1"/>
          </p:cNvPicPr>
          <p:nvPr>
            <p:ph idx="1"/>
          </p:nvPr>
        </p:nvPicPr>
        <p:blipFill>
          <a:blip r:embed="rId2"/>
          <a:stretch>
            <a:fillRect/>
          </a:stretch>
        </p:blipFill>
        <p:spPr>
          <a:xfrm>
            <a:off x="1535430" y="2032966"/>
            <a:ext cx="9182100" cy="2933700"/>
          </a:xfrm>
          <a:prstGeom prst="rect">
            <a:avLst/>
          </a:prstGeom>
        </p:spPr>
      </p:pic>
    </p:spTree>
    <p:extLst>
      <p:ext uri="{BB962C8B-B14F-4D97-AF65-F5344CB8AC3E}">
        <p14:creationId xmlns:p14="http://schemas.microsoft.com/office/powerpoint/2010/main" val="1132895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Cleaning</a:t>
            </a:r>
            <a:endParaRPr lang="en-US" dirty="0"/>
          </a:p>
        </p:txBody>
      </p:sp>
      <p:sp>
        <p:nvSpPr>
          <p:cNvPr id="3" name="Content Placeholder 2"/>
          <p:cNvSpPr>
            <a:spLocks noGrp="1"/>
          </p:cNvSpPr>
          <p:nvPr>
            <p:ph idx="1"/>
          </p:nvPr>
        </p:nvSpPr>
        <p:spPr/>
        <p:txBody>
          <a:bodyPr>
            <a:normAutofit/>
          </a:bodyPr>
          <a:lstStyle/>
          <a:p>
            <a:pPr>
              <a:lnSpc>
                <a:spcPct val="150000"/>
              </a:lnSpc>
            </a:pPr>
            <a:r>
              <a:rPr lang="en-US" sz="2400" dirty="0" smtClean="0"/>
              <a:t>The data set started out with 195 columns and 8,378 rows.  We reduced this to 38 columns and 8,038 rows.  We also reformatted some of the variables.  The actions taken and the reasons why are described in this section.</a:t>
            </a:r>
            <a:endParaRPr lang="en-US" sz="2400" dirty="0"/>
          </a:p>
        </p:txBody>
      </p:sp>
    </p:spTree>
    <p:extLst>
      <p:ext uri="{BB962C8B-B14F-4D97-AF65-F5344CB8AC3E}">
        <p14:creationId xmlns:p14="http://schemas.microsoft.com/office/powerpoint/2010/main" val="1023387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Cleaning: Filtering Columns</a:t>
            </a:r>
            <a:endParaRPr lang="en-US" dirty="0"/>
          </a:p>
        </p:txBody>
      </p:sp>
      <p:sp>
        <p:nvSpPr>
          <p:cNvPr id="3" name="Content Placeholder 2"/>
          <p:cNvSpPr>
            <a:spLocks noGrp="1"/>
          </p:cNvSpPr>
          <p:nvPr>
            <p:ph idx="1"/>
          </p:nvPr>
        </p:nvSpPr>
        <p:spPr/>
        <p:txBody>
          <a:bodyPr>
            <a:normAutofit fontScale="92500" lnSpcReduction="10000"/>
          </a:bodyPr>
          <a:lstStyle/>
          <a:p>
            <a:pPr>
              <a:buFont typeface="Wingdings" charset="2"/>
              <a:buChar char="Ø"/>
            </a:pPr>
            <a:r>
              <a:rPr lang="en-US" b="1" dirty="0" smtClean="0"/>
              <a:t>Remove fields with significant missing data- </a:t>
            </a:r>
            <a:r>
              <a:rPr lang="en-US" dirty="0" smtClean="0"/>
              <a:t>Any field that was missing 10% or more of our data was removed.</a:t>
            </a:r>
          </a:p>
          <a:p>
            <a:pPr lvl="1">
              <a:buFont typeface="Wingdings" charset="2"/>
              <a:buChar char="§"/>
            </a:pPr>
            <a:r>
              <a:rPr lang="en-US" dirty="0" smtClean="0"/>
              <a:t>This step removed 108 fields</a:t>
            </a:r>
          </a:p>
          <a:p>
            <a:pPr>
              <a:buFont typeface="Wingdings" charset="2"/>
              <a:buChar char="Ø"/>
            </a:pPr>
            <a:r>
              <a:rPr lang="en-US" b="1" dirty="0" smtClean="0"/>
              <a:t> Remove repetitive fields- </a:t>
            </a:r>
            <a:r>
              <a:rPr lang="en-US" dirty="0" smtClean="0"/>
              <a:t>Some fields were the same questions being asked over and over again.</a:t>
            </a:r>
          </a:p>
          <a:p>
            <a:pPr lvl="1">
              <a:buFont typeface="Wingdings" charset="2"/>
              <a:buChar char="§"/>
            </a:pPr>
            <a:r>
              <a:rPr lang="en-US" dirty="0" smtClean="0"/>
              <a:t>This step removed 6 fields</a:t>
            </a:r>
          </a:p>
          <a:p>
            <a:pPr>
              <a:buFont typeface="Wingdings" charset="2"/>
              <a:buChar char="Ø"/>
            </a:pPr>
            <a:r>
              <a:rPr lang="en-US" b="1" dirty="0" smtClean="0"/>
              <a:t>Remove varied fields-</a:t>
            </a:r>
            <a:r>
              <a:rPr lang="en-US" dirty="0" smtClean="0"/>
              <a:t> Some fields were simply too varied to give any insight.</a:t>
            </a:r>
            <a:endParaRPr lang="en-US" b="1" dirty="0"/>
          </a:p>
          <a:p>
            <a:pPr lvl="1">
              <a:buFont typeface="Wingdings" charset="2"/>
              <a:buChar char="§"/>
            </a:pPr>
            <a:r>
              <a:rPr lang="en-US" dirty="0" smtClean="0"/>
              <a:t>This step removed 6 fields</a:t>
            </a:r>
          </a:p>
          <a:p>
            <a:pPr>
              <a:buFont typeface="Wingdings" charset="2"/>
              <a:buChar char="Ø"/>
            </a:pPr>
            <a:r>
              <a:rPr lang="en-US" b="1" dirty="0" smtClean="0"/>
              <a:t>Remove after-date information-</a:t>
            </a:r>
            <a:r>
              <a:rPr lang="en-US" dirty="0" smtClean="0"/>
              <a:t> Some fields contained information gathered after the date, and we wanted to keep our analysis to information gathered pre-date.</a:t>
            </a:r>
          </a:p>
          <a:p>
            <a:pPr lvl="1">
              <a:buFont typeface="Wingdings" charset="2"/>
              <a:buChar char="§"/>
            </a:pPr>
            <a:r>
              <a:rPr lang="en-US" dirty="0" smtClean="0"/>
              <a:t>This step removed 16 fields</a:t>
            </a:r>
          </a:p>
          <a:p>
            <a:pPr>
              <a:buFont typeface="Wingdings" charset="2"/>
              <a:buChar char="Ø"/>
            </a:pPr>
            <a:r>
              <a:rPr lang="en-US" b="1" dirty="0" smtClean="0"/>
              <a:t>Remove irrelevant fields- </a:t>
            </a:r>
            <a:r>
              <a:rPr lang="en-US" dirty="0" smtClean="0"/>
              <a:t>Fields where nothing of importance could be found were removed.</a:t>
            </a:r>
          </a:p>
          <a:p>
            <a:pPr lvl="1">
              <a:buFont typeface="Wingdings" charset="2"/>
              <a:buChar char="§"/>
            </a:pPr>
            <a:r>
              <a:rPr lang="en-US" dirty="0" smtClean="0"/>
              <a:t>This step removed 11 fields</a:t>
            </a:r>
          </a:p>
        </p:txBody>
      </p:sp>
    </p:spTree>
    <p:extLst>
      <p:ext uri="{BB962C8B-B14F-4D97-AF65-F5344CB8AC3E}">
        <p14:creationId xmlns:p14="http://schemas.microsoft.com/office/powerpoint/2010/main" val="1738367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Cleaning: Filtering Rows</a:t>
            </a:r>
            <a:endParaRPr lang="en-US" dirty="0"/>
          </a:p>
        </p:txBody>
      </p:sp>
      <p:sp>
        <p:nvSpPr>
          <p:cNvPr id="3" name="Content Placeholder 2"/>
          <p:cNvSpPr>
            <a:spLocks noGrp="1"/>
          </p:cNvSpPr>
          <p:nvPr>
            <p:ph idx="1"/>
          </p:nvPr>
        </p:nvSpPr>
        <p:spPr/>
        <p:txBody>
          <a:bodyPr>
            <a:normAutofit/>
          </a:bodyPr>
          <a:lstStyle/>
          <a:p>
            <a:pPr>
              <a:buFont typeface="Wingdings" charset="2"/>
              <a:buChar char="Ø"/>
            </a:pPr>
            <a:r>
              <a:rPr lang="en-US" b="1" dirty="0" smtClean="0"/>
              <a:t>Remove dates with null values- </a:t>
            </a:r>
            <a:r>
              <a:rPr lang="en-US" dirty="0" smtClean="0"/>
              <a:t>We had to remove rows with null values because we could not make educated </a:t>
            </a:r>
            <a:r>
              <a:rPr lang="en-US" dirty="0" smtClean="0"/>
              <a:t>guesses as to what their values were.</a:t>
            </a:r>
            <a:endParaRPr lang="en-US" dirty="0" smtClean="0"/>
          </a:p>
          <a:p>
            <a:pPr lvl="1">
              <a:buFont typeface="Wingdings" charset="2"/>
              <a:buChar char="§"/>
            </a:pPr>
            <a:r>
              <a:rPr lang="en-US" dirty="0" smtClean="0"/>
              <a:t>This step removed 263 rows</a:t>
            </a:r>
          </a:p>
          <a:p>
            <a:pPr>
              <a:buFont typeface="Wingdings" charset="2"/>
              <a:buChar char="Ø"/>
            </a:pPr>
            <a:r>
              <a:rPr lang="en-US" b="1" dirty="0" smtClean="0"/>
              <a:t>Remove dates with 55 year old person-</a:t>
            </a:r>
            <a:r>
              <a:rPr lang="en-US" dirty="0" smtClean="0"/>
              <a:t> This was person was an outlier in terms of age.</a:t>
            </a:r>
          </a:p>
          <a:p>
            <a:pPr lvl="1">
              <a:buFont typeface="Wingdings" charset="2"/>
              <a:buChar char="§"/>
            </a:pPr>
            <a:r>
              <a:rPr lang="en-US" dirty="0" smtClean="0"/>
              <a:t>This step removed 6 rows</a:t>
            </a:r>
          </a:p>
          <a:p>
            <a:pPr>
              <a:buFont typeface="Wingdings" charset="2"/>
              <a:buChar char="Ø"/>
            </a:pPr>
            <a:r>
              <a:rPr lang="en-US" b="1" dirty="0" smtClean="0"/>
              <a:t>Remove dates that had a partner who was never a primary- </a:t>
            </a:r>
            <a:r>
              <a:rPr lang="en-US" dirty="0" smtClean="0"/>
              <a:t>Every date consisted of two people, a “primary”, and a “partner”.  Later, we engineer variables that contain information from both daters, so we had to remove anyone who was never a primary.</a:t>
            </a:r>
            <a:endParaRPr lang="en-US" b="1" dirty="0" smtClean="0"/>
          </a:p>
          <a:p>
            <a:pPr lvl="1">
              <a:buFont typeface="Wingdings" charset="2"/>
              <a:buChar char="§"/>
            </a:pPr>
            <a:r>
              <a:rPr lang="en-US" dirty="0" smtClean="0"/>
              <a:t>This step removed 71 rows</a:t>
            </a:r>
          </a:p>
        </p:txBody>
      </p:sp>
    </p:spTree>
    <p:extLst>
      <p:ext uri="{BB962C8B-B14F-4D97-AF65-F5344CB8AC3E}">
        <p14:creationId xmlns:p14="http://schemas.microsoft.com/office/powerpoint/2010/main" val="774660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Cleaning: Reformat Variables</a:t>
            </a:r>
            <a:endParaRPr lang="en-US" dirty="0"/>
          </a:p>
        </p:txBody>
      </p:sp>
      <p:sp>
        <p:nvSpPr>
          <p:cNvPr id="3" name="Content Placeholder 2"/>
          <p:cNvSpPr>
            <a:spLocks noGrp="1"/>
          </p:cNvSpPr>
          <p:nvPr>
            <p:ph idx="1"/>
          </p:nvPr>
        </p:nvSpPr>
        <p:spPr/>
        <p:txBody>
          <a:bodyPr/>
          <a:lstStyle/>
          <a:p>
            <a:pPr>
              <a:buFont typeface="Wingdings" charset="2"/>
              <a:buChar char="Ø"/>
            </a:pPr>
            <a:r>
              <a:rPr lang="en-US" b="1" dirty="0" smtClean="0"/>
              <a:t>Fix “Date” and “Go Out” </a:t>
            </a:r>
            <a:r>
              <a:rPr lang="en-US" b="1" dirty="0"/>
              <a:t>Variables- </a:t>
            </a:r>
            <a:r>
              <a:rPr lang="en-US" dirty="0"/>
              <a:t>The rating scale for these variables was 1 through 7, with 1 being “very often”, </a:t>
            </a:r>
            <a:r>
              <a:rPr lang="en-US" dirty="0" smtClean="0"/>
              <a:t>and 7 </a:t>
            </a:r>
            <a:r>
              <a:rPr lang="en-US" dirty="0"/>
              <a:t>being “never</a:t>
            </a:r>
            <a:r>
              <a:rPr lang="en-US" dirty="0" smtClean="0"/>
              <a:t>”.  We </a:t>
            </a:r>
            <a:r>
              <a:rPr lang="en-US" dirty="0"/>
              <a:t>found these variables to be easier to interpret when the scale </a:t>
            </a:r>
            <a:r>
              <a:rPr lang="en-US" dirty="0" smtClean="0"/>
              <a:t>was reversed</a:t>
            </a:r>
            <a:r>
              <a:rPr lang="en-US" dirty="0"/>
              <a:t>, and so we subtracted each row from 8 to accomplish this.</a:t>
            </a:r>
          </a:p>
          <a:p>
            <a:pPr>
              <a:buFont typeface="Wingdings" charset="2"/>
              <a:buChar char="Ø"/>
            </a:pPr>
            <a:r>
              <a:rPr lang="en-US" b="1" dirty="0" smtClean="0"/>
              <a:t>Fix Race Variable Errors-</a:t>
            </a:r>
            <a:r>
              <a:rPr lang="en-US" dirty="0" smtClean="0"/>
              <a:t> There was an error where some participants were being recorded as the wrong race</a:t>
            </a:r>
            <a:r>
              <a:rPr lang="en-US" dirty="0"/>
              <a:t>. </a:t>
            </a:r>
            <a:r>
              <a:rPr lang="en-US" dirty="0" smtClean="0"/>
              <a:t> </a:t>
            </a:r>
            <a:r>
              <a:rPr lang="en-US" dirty="0"/>
              <a:t>W</a:t>
            </a:r>
            <a:r>
              <a:rPr lang="en-US" dirty="0" smtClean="0"/>
              <a:t>e </a:t>
            </a:r>
            <a:r>
              <a:rPr lang="en-US" dirty="0"/>
              <a:t>were able to correct </a:t>
            </a:r>
            <a:r>
              <a:rPr lang="en-US" dirty="0" smtClean="0"/>
              <a:t>these by </a:t>
            </a:r>
            <a:r>
              <a:rPr lang="en-US" dirty="0"/>
              <a:t>inputting the race that the </a:t>
            </a:r>
            <a:r>
              <a:rPr lang="en-US" dirty="0" smtClean="0"/>
              <a:t>person was </a:t>
            </a:r>
            <a:r>
              <a:rPr lang="en-US" dirty="0"/>
              <a:t>listed as most </a:t>
            </a:r>
            <a:r>
              <a:rPr lang="en-US" dirty="0" smtClean="0"/>
              <a:t>frequently.</a:t>
            </a:r>
          </a:p>
          <a:p>
            <a:pPr>
              <a:buFont typeface="Wingdings" charset="2"/>
              <a:buChar char="Ø"/>
            </a:pPr>
            <a:r>
              <a:rPr lang="en-US" b="1" dirty="0" smtClean="0"/>
              <a:t>Change “Other” Race from 6 to 5-</a:t>
            </a:r>
            <a:r>
              <a:rPr lang="en-US" dirty="0" smtClean="0"/>
              <a:t> Race was listed as an integer.  Since there was no race with the integer 5, we changed “Other” from 6 to 5.</a:t>
            </a:r>
            <a:endParaRPr lang="en-US" b="1" dirty="0"/>
          </a:p>
          <a:p>
            <a:pPr>
              <a:buFont typeface="Wingdings" charset="2"/>
              <a:buChar char="Ø"/>
            </a:pPr>
            <a:endParaRPr lang="en-US" b="1" dirty="0" smtClean="0"/>
          </a:p>
          <a:p>
            <a:pPr>
              <a:buFont typeface="Wingdings" charset="2"/>
              <a:buChar char="Ø"/>
            </a:pPr>
            <a:endParaRPr lang="en-US" b="1" dirty="0"/>
          </a:p>
        </p:txBody>
      </p:sp>
    </p:spTree>
    <p:extLst>
      <p:ext uri="{BB962C8B-B14F-4D97-AF65-F5344CB8AC3E}">
        <p14:creationId xmlns:p14="http://schemas.microsoft.com/office/powerpoint/2010/main" val="969519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Exploration</a:t>
            </a:r>
            <a:endParaRPr lang="en-US" dirty="0"/>
          </a:p>
        </p:txBody>
      </p:sp>
      <p:sp>
        <p:nvSpPr>
          <p:cNvPr id="3" name="Content Placeholder 2"/>
          <p:cNvSpPr>
            <a:spLocks noGrp="1"/>
          </p:cNvSpPr>
          <p:nvPr>
            <p:ph idx="1"/>
          </p:nvPr>
        </p:nvSpPr>
        <p:spPr/>
        <p:txBody>
          <a:bodyPr>
            <a:normAutofit fontScale="92500" lnSpcReduction="10000"/>
          </a:bodyPr>
          <a:lstStyle/>
          <a:p>
            <a:pPr>
              <a:lnSpc>
                <a:spcPct val="110000"/>
              </a:lnSpc>
              <a:buFont typeface="Wingdings" charset="2"/>
              <a:buChar char="Ø"/>
            </a:pPr>
            <a:r>
              <a:rPr lang="en-US" sz="2400" dirty="0"/>
              <a:t>Our dataset consists of 538 people, who went on a combined total of 4,019 </a:t>
            </a:r>
            <a:r>
              <a:rPr lang="en-US" sz="2400" dirty="0" smtClean="0"/>
              <a:t>dates</a:t>
            </a:r>
          </a:p>
          <a:p>
            <a:pPr>
              <a:lnSpc>
                <a:spcPct val="110000"/>
              </a:lnSpc>
              <a:buFont typeface="Wingdings" charset="2"/>
              <a:buChar char="Ø"/>
            </a:pPr>
            <a:endParaRPr lang="en-US" sz="2400" dirty="0" smtClean="0"/>
          </a:p>
          <a:p>
            <a:pPr>
              <a:lnSpc>
                <a:spcPct val="110000"/>
              </a:lnSpc>
              <a:buFont typeface="Wingdings" charset="2"/>
              <a:buChar char="Ø"/>
            </a:pPr>
            <a:r>
              <a:rPr lang="en-US" sz="2400" dirty="0" smtClean="0"/>
              <a:t>All dates were of heterosexual nature, and had one male and one female</a:t>
            </a:r>
          </a:p>
          <a:p>
            <a:pPr>
              <a:lnSpc>
                <a:spcPct val="110000"/>
              </a:lnSpc>
              <a:buFont typeface="Wingdings" charset="2"/>
              <a:buChar char="Ø"/>
            </a:pPr>
            <a:endParaRPr lang="en-US" sz="2400" dirty="0" smtClean="0"/>
          </a:p>
          <a:p>
            <a:pPr>
              <a:lnSpc>
                <a:spcPct val="110000"/>
              </a:lnSpc>
              <a:buFont typeface="Wingdings" charset="2"/>
              <a:buChar char="Ø"/>
            </a:pPr>
            <a:r>
              <a:rPr lang="en-US" sz="2400" dirty="0" smtClean="0"/>
              <a:t>Our variable of interest is </a:t>
            </a:r>
            <a:r>
              <a:rPr lang="en-US" sz="2400" i="1" dirty="0" smtClean="0"/>
              <a:t>match</a:t>
            </a:r>
            <a:r>
              <a:rPr lang="mr-IN" sz="2400" dirty="0" smtClean="0"/>
              <a:t>–</a:t>
            </a:r>
            <a:r>
              <a:rPr lang="en-US" sz="2400" dirty="0" smtClean="0"/>
              <a:t> A date is a match if both daters say yes to wanting to see their date again</a:t>
            </a:r>
          </a:p>
          <a:p>
            <a:pPr>
              <a:lnSpc>
                <a:spcPct val="110000"/>
              </a:lnSpc>
              <a:buFont typeface="Wingdings" charset="2"/>
              <a:buChar char="Ø"/>
            </a:pPr>
            <a:endParaRPr lang="en-US" sz="2400" dirty="0" smtClean="0"/>
          </a:p>
          <a:p>
            <a:pPr>
              <a:lnSpc>
                <a:spcPct val="110000"/>
              </a:lnSpc>
              <a:buFont typeface="Wingdings" charset="2"/>
              <a:buChar char="Ø"/>
            </a:pPr>
            <a:r>
              <a:rPr lang="en-US" sz="2400" dirty="0" smtClean="0"/>
              <a:t>The average match rate for all dates was 16.62%</a:t>
            </a:r>
          </a:p>
        </p:txBody>
      </p:sp>
    </p:spTree>
    <p:extLst>
      <p:ext uri="{BB962C8B-B14F-4D97-AF65-F5344CB8AC3E}">
        <p14:creationId xmlns:p14="http://schemas.microsoft.com/office/powerpoint/2010/main" val="1162954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Exploration: Gender</a:t>
            </a:r>
          </a:p>
        </p:txBody>
      </p:sp>
      <p:sp>
        <p:nvSpPr>
          <p:cNvPr id="3" name="Content Placeholder 2"/>
          <p:cNvSpPr>
            <a:spLocks noGrp="1"/>
          </p:cNvSpPr>
          <p:nvPr>
            <p:ph sz="half" idx="1"/>
          </p:nvPr>
        </p:nvSpPr>
        <p:spPr/>
        <p:txBody>
          <a:bodyPr>
            <a:normAutofit/>
          </a:bodyPr>
          <a:lstStyle/>
          <a:p>
            <a:pPr>
              <a:buFont typeface="Wingdings" charset="2"/>
              <a:buChar char="Ø"/>
            </a:pPr>
            <a:r>
              <a:rPr lang="en-US" sz="2400" dirty="0" smtClean="0"/>
              <a:t>Males were more accepting than females</a:t>
            </a:r>
          </a:p>
          <a:p>
            <a:pPr>
              <a:buFont typeface="Wingdings" charset="2"/>
              <a:buChar char="Ø"/>
            </a:pPr>
            <a:endParaRPr lang="en-US" sz="2400" dirty="0"/>
          </a:p>
          <a:p>
            <a:pPr>
              <a:buFont typeface="Wingdings" charset="2"/>
              <a:buChar char="Ø"/>
            </a:pPr>
            <a:r>
              <a:rPr lang="en-US" sz="2400" dirty="0" smtClean="0"/>
              <a:t>Males said yes to females 47.87% of the time</a:t>
            </a:r>
          </a:p>
          <a:p>
            <a:pPr>
              <a:buFont typeface="Wingdings" charset="2"/>
              <a:buChar char="Ø"/>
            </a:pPr>
            <a:endParaRPr lang="en-US" sz="2400" dirty="0"/>
          </a:p>
          <a:p>
            <a:pPr>
              <a:buFont typeface="Wingdings" charset="2"/>
              <a:buChar char="Ø"/>
            </a:pPr>
            <a:r>
              <a:rPr lang="en-US" sz="2400" dirty="0" smtClean="0"/>
              <a:t>Females said yes to males 36.63% of the time</a:t>
            </a:r>
            <a:endParaRPr lang="en-US" sz="2400" dirty="0"/>
          </a:p>
        </p:txBody>
      </p:sp>
      <p:pic>
        <p:nvPicPr>
          <p:cNvPr id="6" name="Content Placeholder 5"/>
          <p:cNvPicPr>
            <a:picLocks noGrp="1" noChangeAspect="1"/>
          </p:cNvPicPr>
          <p:nvPr>
            <p:ph sz="half" idx="2"/>
          </p:nvPr>
        </p:nvPicPr>
        <p:blipFill>
          <a:blip r:embed="rId2"/>
          <a:stretch>
            <a:fillRect/>
          </a:stretch>
        </p:blipFill>
        <p:spPr>
          <a:xfrm>
            <a:off x="6403867" y="2040835"/>
            <a:ext cx="4751813" cy="3422495"/>
          </a:xfrm>
          <a:prstGeom prst="rect">
            <a:avLst/>
          </a:prstGeom>
        </p:spPr>
      </p:pic>
    </p:spTree>
    <p:extLst>
      <p:ext uri="{BB962C8B-B14F-4D97-AF65-F5344CB8AC3E}">
        <p14:creationId xmlns:p14="http://schemas.microsoft.com/office/powerpoint/2010/main" val="1496332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266</TotalTime>
  <Words>1908</Words>
  <Application>Microsoft Macintosh PowerPoint</Application>
  <PresentationFormat>Widescreen</PresentationFormat>
  <Paragraphs>298</Paragraphs>
  <Slides>32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Calibri</vt:lpstr>
      <vt:lpstr>Calibri Light</vt:lpstr>
      <vt:lpstr>Helvetica</vt:lpstr>
      <vt:lpstr>Mangal</vt:lpstr>
      <vt:lpstr>Times New Roman</vt:lpstr>
      <vt:lpstr>Wingdings</vt:lpstr>
      <vt:lpstr>Retrospect</vt:lpstr>
      <vt:lpstr>Predicting a Match For Speed Dating</vt:lpstr>
      <vt:lpstr>Contents</vt:lpstr>
      <vt:lpstr>Introduction</vt:lpstr>
      <vt:lpstr>Data Cleaning</vt:lpstr>
      <vt:lpstr>Data Cleaning: Filtering Columns</vt:lpstr>
      <vt:lpstr>Data Cleaning: Filtering Rows</vt:lpstr>
      <vt:lpstr>Data Cleaning: Reformat Variables</vt:lpstr>
      <vt:lpstr>Data Exploration</vt:lpstr>
      <vt:lpstr>Data Exploration: Gender</vt:lpstr>
      <vt:lpstr>Data Exploration: Age</vt:lpstr>
      <vt:lpstr>Data Exploration: Age</vt:lpstr>
      <vt:lpstr>Data Exploration: Race</vt:lpstr>
      <vt:lpstr>Data Exploration: Same Race</vt:lpstr>
      <vt:lpstr>Data Exploration: Interests</vt:lpstr>
      <vt:lpstr>Data Exploration: Interests</vt:lpstr>
      <vt:lpstr>Data Exploration:  Desires and Preferences</vt:lpstr>
      <vt:lpstr>Modeling</vt:lpstr>
      <vt:lpstr>Modeling: Feature Engineering</vt:lpstr>
      <vt:lpstr>Modeling: Data Pre-Processing</vt:lpstr>
      <vt:lpstr>Modeling: First Try</vt:lpstr>
      <vt:lpstr>Modeling: Feature Selection</vt:lpstr>
      <vt:lpstr>Modeling- Second Try</vt:lpstr>
      <vt:lpstr>Modeling: ROC and PR Curves</vt:lpstr>
      <vt:lpstr>Modeling- RF Parameter Tuning</vt:lpstr>
      <vt:lpstr>Modeling- RF Parameter Tuning</vt:lpstr>
      <vt:lpstr>Modeling- SVC Parameter Tuning</vt:lpstr>
      <vt:lpstr>Conclusions</vt:lpstr>
      <vt:lpstr>Appendix 1</vt:lpstr>
      <vt:lpstr>Appendix 1 cont.</vt:lpstr>
      <vt:lpstr>Appendix 1 cont.</vt:lpstr>
      <vt:lpstr>Appendix 1 cont.</vt:lpstr>
      <vt:lpstr>Appendix 1 cont.</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a match for speed dating</dc:title>
  <dc:creator>Sam B</dc:creator>
  <cp:lastModifiedBy>Sam B</cp:lastModifiedBy>
  <cp:revision>64</cp:revision>
  <dcterms:created xsi:type="dcterms:W3CDTF">2017-09-26T13:23:03Z</dcterms:created>
  <dcterms:modified xsi:type="dcterms:W3CDTF">2017-09-28T18:55:54Z</dcterms:modified>
</cp:coreProperties>
</file>

<file path=docProps/thumbnail.jpeg>
</file>